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Bernard MT Condensed" panose="02050806060905020404" pitchFamily="18" charset="0"/>
      <p:regular r:id="rId10"/>
    </p:embeddedFon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
      <p:font typeface="Flat Earth Scribe" panose="020B0603050302020204" pitchFamily="34" charset="0"/>
      <p:regular r:id="rId17"/>
    </p:embeddedFont>
    <p:embeddedFont>
      <p:font typeface="Cooper Black" panose="0208090404030B020404" pitchFamily="18"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795C"/>
    <a:srgbClr val="B6A588"/>
    <a:srgbClr val="FFFFFF"/>
    <a:srgbClr val="413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2989" autoAdjust="0"/>
  </p:normalViewPr>
  <p:slideViewPr>
    <p:cSldViewPr snapToGrid="0">
      <p:cViewPr varScale="1">
        <p:scale>
          <a:sx n="27" d="100"/>
          <a:sy n="27" d="100"/>
        </p:scale>
        <p:origin x="2340" y="54"/>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B9AFFC-9836-47D6-8F94-CB6F6F45B4BD}"/>
              </a:ext>
            </a:extLst>
          </p:cNvPr>
          <p:cNvSpPr>
            <a:spLocks noGrp="1"/>
          </p:cNvSpPr>
          <p:nvPr>
            <p:ph type="hdr" sz="quarter"/>
          </p:nvPr>
        </p:nvSpPr>
        <p:spPr>
          <a:xfrm>
            <a:off x="-1" y="0"/>
            <a:ext cx="3582955" cy="458788"/>
          </a:xfrm>
          <a:prstGeom prst="rect">
            <a:avLst/>
          </a:prstGeom>
        </p:spPr>
        <p:txBody>
          <a:bodyPr vert="horz" lIns="91440" tIns="45720" rIns="91440" bIns="45720" rtlCol="0"/>
          <a:lstStyle>
            <a:lvl1pPr algn="l">
              <a:defRPr sz="1200"/>
            </a:lvl1pPr>
          </a:lstStyle>
          <a:p>
            <a:r>
              <a:rPr lang="en-US" sz="1800" dirty="0">
                <a:latin typeface="Flat Earth Scribe" panose="020B0603050302020204" pitchFamily="34" charset="0"/>
              </a:rPr>
              <a:t>Do We Know How To Blush?</a:t>
            </a:r>
          </a:p>
        </p:txBody>
      </p:sp>
      <p:sp>
        <p:nvSpPr>
          <p:cNvPr id="3" name="Date Placeholder 2">
            <a:extLst>
              <a:ext uri="{FF2B5EF4-FFF2-40B4-BE49-F238E27FC236}">
                <a16:creationId xmlns:a16="http://schemas.microsoft.com/office/drawing/2014/main" id="{E7CCBDCD-A4A1-4BFF-BF04-79D5E80700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11, 2017 AM</a:t>
            </a:r>
          </a:p>
        </p:txBody>
      </p:sp>
      <p:sp>
        <p:nvSpPr>
          <p:cNvPr id="4" name="Footer Placeholder 3">
            <a:extLst>
              <a:ext uri="{FF2B5EF4-FFF2-40B4-BE49-F238E27FC236}">
                <a16:creationId xmlns:a16="http://schemas.microsoft.com/office/drawing/2014/main" id="{68E4078A-83F3-40A6-9C30-877C638444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37A55D5F-0F28-4A3A-A974-9E0B2BF54F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C98EED36-62D2-4297-934E-2FFF12E6966B}" type="slidenum">
              <a:rPr lang="en-US" smtClean="0"/>
              <a:t>‹#›</a:t>
            </a:fld>
            <a:endParaRPr lang="en-US" dirty="0"/>
          </a:p>
        </p:txBody>
      </p:sp>
    </p:spTree>
    <p:extLst>
      <p:ext uri="{BB962C8B-B14F-4D97-AF65-F5344CB8AC3E}">
        <p14:creationId xmlns:p14="http://schemas.microsoft.com/office/powerpoint/2010/main" val="29308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038F0-286C-40BF-B366-A1636A47F41C}" type="datetimeFigureOut">
              <a:rPr lang="en-US" smtClean="0"/>
              <a:t>6/10/2017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99D9A-F8A1-472F-98E4-C0D3ED2BEE43}" type="slidenum">
              <a:rPr lang="en-US" smtClean="0"/>
              <a:t>‹#›</a:t>
            </a:fld>
            <a:endParaRPr lang="en-US"/>
          </a:p>
        </p:txBody>
      </p:sp>
    </p:spTree>
    <p:extLst>
      <p:ext uri="{BB962C8B-B14F-4D97-AF65-F5344CB8AC3E}">
        <p14:creationId xmlns:p14="http://schemas.microsoft.com/office/powerpoint/2010/main" val="370917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Jeremiah 6:11-15; 8:8-12 (READ) [Conditions shortly before Judah’s fall to Babylon]</a:t>
            </a:r>
          </a:p>
          <a:p>
            <a:pPr marL="0" indent="0">
              <a:buFont typeface="+mj-lt"/>
              <a:buNone/>
            </a:pPr>
            <a:r>
              <a:rPr lang="en-US" dirty="0"/>
              <a:t>Israel’s two-fold problem: </a:t>
            </a:r>
          </a:p>
          <a:p>
            <a:pPr marL="685800" lvl="1" indent="-228600">
              <a:buFont typeface="Arial" panose="020B0604020202020204" pitchFamily="34" charset="0"/>
              <a:buChar char="•"/>
            </a:pPr>
            <a:r>
              <a:rPr lang="en-US" dirty="0"/>
              <a:t>Abominations – Here a reference to idolatry </a:t>
            </a:r>
            <a:r>
              <a:rPr lang="en-US" b="1" dirty="0">
                <a:solidFill>
                  <a:srgbClr val="FF0000"/>
                </a:solidFill>
              </a:rPr>
              <a:t>(cf. 4:1) [Typical. Idols, or practice of idolatry]</a:t>
            </a:r>
          </a:p>
          <a:p>
            <a:pPr marL="685800" lvl="1" indent="-228600">
              <a:buFont typeface="Arial" panose="020B0604020202020204" pitchFamily="34" charset="0"/>
              <a:buChar char="•"/>
            </a:pPr>
            <a:r>
              <a:rPr lang="en-US" dirty="0"/>
              <a:t>Shamelessness (Our topic for today)</a:t>
            </a:r>
          </a:p>
          <a:p>
            <a:pPr marL="0" indent="0">
              <a:buFont typeface="+mj-lt"/>
              <a:buNone/>
            </a:pPr>
            <a:r>
              <a:rPr lang="en-US" b="1" dirty="0"/>
              <a:t>Modern society, too, seems to no longer know how to blush — no sense of shame. </a:t>
            </a:r>
          </a:p>
          <a:p>
            <a:pPr marL="628650" lvl="1" indent="-171450">
              <a:buFont typeface="Arial" panose="020B0604020202020204" pitchFamily="34" charset="0"/>
              <a:buChar char="•"/>
            </a:pPr>
            <a:r>
              <a:rPr lang="en-US" dirty="0"/>
              <a:t>Open and brazen displays of sin. </a:t>
            </a:r>
          </a:p>
          <a:p>
            <a:pPr marL="628650" lvl="1" indent="-171450">
              <a:buFont typeface="Arial" panose="020B0604020202020204" pitchFamily="34" charset="0"/>
              <a:buChar char="•"/>
            </a:pPr>
            <a:r>
              <a:rPr lang="en-US" dirty="0"/>
              <a:t>Nothing considered shameful. (Sexual perversion &amp; promiscuity; Immodesty; Profanity; Drunkenness; Illicit drug use; hatred of Biblical values; lying; cheating, etc., etc., etc.)</a:t>
            </a:r>
          </a:p>
          <a:p>
            <a:pPr marL="628650" lvl="1" indent="-171450">
              <a:buFont typeface="Arial" panose="020B0604020202020204" pitchFamily="34" charset="0"/>
              <a:buChar char="•"/>
            </a:pPr>
            <a:r>
              <a:rPr lang="en-US" dirty="0"/>
              <a:t>Emphasis in our society on removing all inhibitions.  (Inhibition &amp; Shame can certainly be good things!)</a:t>
            </a:r>
          </a:p>
        </p:txBody>
      </p:sp>
      <p:sp>
        <p:nvSpPr>
          <p:cNvPr id="4" name="Slide Number Placeholder 3"/>
          <p:cNvSpPr>
            <a:spLocks noGrp="1"/>
          </p:cNvSpPr>
          <p:nvPr>
            <p:ph type="sldNum" sz="quarter" idx="10"/>
          </p:nvPr>
        </p:nvSpPr>
        <p:spPr/>
        <p:txBody>
          <a:bodyPr/>
          <a:lstStyle/>
          <a:p>
            <a:fld id="{EA499D9A-F8A1-472F-98E4-C0D3ED2BEE43}" type="slidenum">
              <a:rPr lang="en-US" smtClean="0"/>
              <a:t>1</a:t>
            </a:fld>
            <a:endParaRPr lang="en-US"/>
          </a:p>
        </p:txBody>
      </p:sp>
    </p:spTree>
    <p:extLst>
      <p:ext uri="{BB962C8B-B14F-4D97-AF65-F5344CB8AC3E}">
        <p14:creationId xmlns:p14="http://schemas.microsoft.com/office/powerpoint/2010/main" val="378911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Good people need to know how to blush — an active sense of shame.</a:t>
            </a:r>
          </a:p>
          <a:p>
            <a:pPr marL="628650" lvl="1" indent="-171450">
              <a:buFont typeface="Arial" panose="020B0604020202020204" pitchFamily="34" charset="0"/>
              <a:buChar char="•"/>
            </a:pPr>
            <a:r>
              <a:rPr lang="en-US" dirty="0"/>
              <a:t>To protect us in a world of sin.</a:t>
            </a:r>
          </a:p>
          <a:p>
            <a:pPr marL="0" lvl="0" indent="0">
              <a:buFont typeface="Arial" panose="020B0604020202020204" pitchFamily="34" charset="0"/>
              <a:buNone/>
            </a:pPr>
            <a:r>
              <a:rPr lang="en-US" b="1" dirty="0"/>
              <a:t>(Genesis 2:25), [Before sin entered world], </a:t>
            </a:r>
            <a:r>
              <a:rPr lang="en-US" i="1" dirty="0"/>
              <a:t>“And they were both naked, the man and his wife, and were not ashamed.”</a:t>
            </a:r>
          </a:p>
          <a:p>
            <a:pPr marL="0" lvl="0" indent="0">
              <a:buFont typeface="Arial" panose="020B0604020202020204" pitchFamily="34" charset="0"/>
              <a:buNone/>
            </a:pPr>
            <a:r>
              <a:rPr lang="en-US" b="1" dirty="0"/>
              <a:t>(Genesis 3:9-11, 21), </a:t>
            </a:r>
            <a:r>
              <a:rPr lang="en-US" i="1" dirty="0"/>
              <a:t>“Then the Lord God called to Adam and said to him, "Where are you?“ </a:t>
            </a:r>
            <a:r>
              <a:rPr lang="en-US" i="1" baseline="30000" dirty="0"/>
              <a:t>10</a:t>
            </a:r>
            <a:r>
              <a:rPr lang="en-US" i="1" dirty="0"/>
              <a:t> So he said, "I heard Your voice in the garden, </a:t>
            </a:r>
            <a:r>
              <a:rPr lang="en-US" b="1" i="1" dirty="0"/>
              <a:t>and I was afraid because I was naked</a:t>
            </a:r>
            <a:r>
              <a:rPr lang="en-US" i="1" dirty="0"/>
              <a:t>; and I hid myself.“ </a:t>
            </a:r>
            <a:r>
              <a:rPr lang="en-US" i="1" baseline="30000" dirty="0"/>
              <a:t>11</a:t>
            </a:r>
            <a:r>
              <a:rPr lang="en-US" i="1" dirty="0"/>
              <a:t> And He said, "Who told you that you were naked? Have you eaten from the tree of which I commanded you that you should not eat?“</a:t>
            </a:r>
          </a:p>
          <a:p>
            <a:pPr marL="0" lvl="0" indent="0">
              <a:buFont typeface="Arial" panose="020B0604020202020204" pitchFamily="34" charset="0"/>
              <a:buNone/>
            </a:pPr>
            <a:r>
              <a:rPr lang="en-US" b="1" dirty="0"/>
              <a:t>(21), </a:t>
            </a:r>
            <a:r>
              <a:rPr lang="en-US" i="1" dirty="0"/>
              <a:t>“Also for Adam and his wife the Lord God made tunics of skin, and clothed them.”</a:t>
            </a:r>
          </a:p>
          <a:p>
            <a:pPr marL="628650" lvl="1" indent="-171450">
              <a:buFont typeface="Arial" panose="020B0604020202020204" pitchFamily="34" charset="0"/>
              <a:buChar char="•"/>
            </a:pPr>
            <a:r>
              <a:rPr lang="en-US" dirty="0"/>
              <a:t>To draw us back when fallen. </a:t>
            </a:r>
          </a:p>
          <a:p>
            <a:pPr marL="0" indent="0">
              <a:buNone/>
            </a:pPr>
            <a:r>
              <a:rPr lang="en-US" b="1" dirty="0"/>
              <a:t>(2 Thessalonians 3:14), </a:t>
            </a:r>
            <a:r>
              <a:rPr lang="en-US" i="1" dirty="0"/>
              <a:t>“And if anyone does not obey our word in this epistle, note that person and do not keep company with him, that he may be ashamed.”</a:t>
            </a:r>
          </a:p>
          <a:p>
            <a:pPr marL="628650" lvl="1" indent="-171450">
              <a:buFont typeface="Arial" panose="020B0604020202020204" pitchFamily="34" charset="0"/>
              <a:buChar char="•"/>
            </a:pPr>
            <a:r>
              <a:rPr lang="en-US" dirty="0"/>
              <a:t>Shame serves as a check to sin, and an impetus for repentance.</a:t>
            </a:r>
          </a:p>
          <a:p>
            <a:pPr marL="0" lvl="0" indent="0">
              <a:buFont typeface="Arial" panose="020B0604020202020204" pitchFamily="34" charset="0"/>
              <a:buNone/>
            </a:pPr>
            <a:r>
              <a:rPr lang="en-US" b="1" dirty="0"/>
              <a:t>(2 Corinthians 7:11), </a:t>
            </a:r>
            <a:r>
              <a:rPr lang="en-US" i="1" dirty="0"/>
              <a:t>“For observe this very thing, that you </a:t>
            </a:r>
            <a:r>
              <a:rPr lang="en-US" b="1" i="1" dirty="0"/>
              <a:t>sorrowed</a:t>
            </a:r>
            <a:r>
              <a:rPr lang="en-US" i="1" dirty="0"/>
              <a:t> in a godly manner: What diligence it produced in you, what clearing of yourselves, what </a:t>
            </a:r>
            <a:r>
              <a:rPr lang="en-US" b="1" i="1" dirty="0"/>
              <a:t>indignation</a:t>
            </a:r>
            <a:r>
              <a:rPr lang="en-US" i="1" dirty="0"/>
              <a:t>, what fear, what vehement desire, what zeal, what vindication! In all things you proved yourselves to be clear in this matter.”</a:t>
            </a:r>
          </a:p>
          <a:p>
            <a:pPr marL="0" indent="0">
              <a:buNone/>
            </a:pPr>
            <a:endParaRPr lang="en-US" dirty="0"/>
          </a:p>
          <a:p>
            <a:pPr marL="0" indent="0">
              <a:buNone/>
            </a:pPr>
            <a:r>
              <a:rPr lang="en-US" b="1" dirty="0"/>
              <a:t>We need to blush at all sin, but let us notice some things the Bible specifically associates with shame.</a:t>
            </a:r>
          </a:p>
        </p:txBody>
      </p:sp>
      <p:sp>
        <p:nvSpPr>
          <p:cNvPr id="4" name="Slide Number Placeholder 3"/>
          <p:cNvSpPr>
            <a:spLocks noGrp="1"/>
          </p:cNvSpPr>
          <p:nvPr>
            <p:ph type="sldNum" sz="quarter" idx="10"/>
          </p:nvPr>
        </p:nvSpPr>
        <p:spPr/>
        <p:txBody>
          <a:bodyPr/>
          <a:lstStyle/>
          <a:p>
            <a:fld id="{EA499D9A-F8A1-472F-98E4-C0D3ED2BEE43}" type="slidenum">
              <a:rPr lang="en-US" smtClean="0"/>
              <a:t>2</a:t>
            </a:fld>
            <a:endParaRPr lang="en-US"/>
          </a:p>
        </p:txBody>
      </p:sp>
    </p:spTree>
    <p:extLst>
      <p:ext uri="{BB962C8B-B14F-4D97-AF65-F5344CB8AC3E}">
        <p14:creationId xmlns:p14="http://schemas.microsoft.com/office/powerpoint/2010/main" val="353208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Conduct Associated with Shame</a:t>
            </a:r>
          </a:p>
          <a:p>
            <a:pPr marL="628650" lvl="1" indent="-171450">
              <a:buFont typeface="Arial" panose="020B0604020202020204" pitchFamily="34" charset="0"/>
              <a:buChar char="•"/>
            </a:pPr>
            <a:r>
              <a:rPr lang="en-US" dirty="0"/>
              <a:t>Deviant moral conduct. </a:t>
            </a:r>
          </a:p>
          <a:p>
            <a:pPr marL="0" lvl="0" indent="0">
              <a:buFont typeface="Arial" panose="020B0604020202020204" pitchFamily="34" charset="0"/>
              <a:buNone/>
            </a:pPr>
            <a:r>
              <a:rPr lang="en-US" b="1" dirty="0"/>
              <a:t>(Romans 1:27-32), </a:t>
            </a:r>
            <a:r>
              <a:rPr lang="en-US" i="1" dirty="0"/>
              <a:t>“Likewise also the men, leaving the natural use of the woman, burned in their lust for one another, men with men committing what is shameful, and receiving in themselves the penalty of their error which was due. </a:t>
            </a:r>
            <a:r>
              <a:rPr lang="en-US" i="1" baseline="30000" dirty="0"/>
              <a:t>28</a:t>
            </a:r>
            <a:r>
              <a:rPr lang="en-US" i="1" dirty="0"/>
              <a:t> And even as they did not like to retain God in their knowledge, God gave them over to a debased mind, to do those things which are not fitting; </a:t>
            </a:r>
            <a:r>
              <a:rPr lang="en-US" i="1" baseline="30000" dirty="0"/>
              <a:t>29</a:t>
            </a:r>
            <a:r>
              <a:rPr lang="en-US" i="1" dirty="0"/>
              <a:t> being filled with all unrighteousness, sexual immorality, wickedness, covetousness, maliciousness; full of envy, murder, strife, deceit, evil-mindedness; they are whisperers, </a:t>
            </a:r>
            <a:r>
              <a:rPr lang="en-US" i="1" baseline="30000" dirty="0"/>
              <a:t>30</a:t>
            </a:r>
            <a:r>
              <a:rPr lang="en-US" i="1" dirty="0"/>
              <a:t> backbiters, haters of God, violent, proud, boasters, inventors of evil things, disobedient to parents, </a:t>
            </a:r>
            <a:r>
              <a:rPr lang="en-US" i="1" baseline="30000" dirty="0"/>
              <a:t>31</a:t>
            </a:r>
            <a:r>
              <a:rPr lang="en-US" i="1" dirty="0"/>
              <a:t> undiscerning, untrustworthy, unloving, unforgiving, unmerciful; </a:t>
            </a:r>
            <a:r>
              <a:rPr lang="en-US" i="1" baseline="30000" dirty="0"/>
              <a:t>32</a:t>
            </a:r>
            <a:r>
              <a:rPr lang="en-US" i="1" dirty="0"/>
              <a:t> </a:t>
            </a:r>
            <a:r>
              <a:rPr lang="en-US" b="1" i="1" dirty="0"/>
              <a:t>who, knowing the righteous judgment of God, that those who practice such things are deserving of death, not only do the same but also approve of those who practice them</a:t>
            </a:r>
            <a:r>
              <a:rPr lang="en-US" i="1" dirty="0"/>
              <a:t>.”</a:t>
            </a:r>
          </a:p>
          <a:p>
            <a:pPr marL="628650" lvl="1" indent="-171450">
              <a:buFont typeface="Arial" panose="020B0604020202020204" pitchFamily="34" charset="0"/>
              <a:buChar char="•"/>
            </a:pPr>
            <a:r>
              <a:rPr lang="en-US" dirty="0"/>
              <a:t>All unrighteous conduct. </a:t>
            </a:r>
          </a:p>
          <a:p>
            <a:pPr marL="0" lvl="0" indent="0">
              <a:buFont typeface="Arial" panose="020B0604020202020204" pitchFamily="34" charset="0"/>
              <a:buNone/>
            </a:pPr>
            <a:r>
              <a:rPr lang="en-US" b="1" dirty="0"/>
              <a:t>(Romans 6:20-21), </a:t>
            </a:r>
            <a:r>
              <a:rPr lang="en-US" i="1" dirty="0"/>
              <a:t>“For when you were slaves of sin, you were free in regard to righteousness. </a:t>
            </a:r>
            <a:r>
              <a:rPr lang="en-US" i="1" baseline="30000" dirty="0"/>
              <a:t>21</a:t>
            </a:r>
            <a:r>
              <a:rPr lang="en-US" i="1" dirty="0"/>
              <a:t> What fruit did you have then in the things of which you are now ashamed? For the end of those things is death.”</a:t>
            </a:r>
          </a:p>
        </p:txBody>
      </p:sp>
      <p:sp>
        <p:nvSpPr>
          <p:cNvPr id="4" name="Slide Number Placeholder 3"/>
          <p:cNvSpPr>
            <a:spLocks noGrp="1"/>
          </p:cNvSpPr>
          <p:nvPr>
            <p:ph type="sldNum" sz="quarter" idx="10"/>
          </p:nvPr>
        </p:nvSpPr>
        <p:spPr/>
        <p:txBody>
          <a:bodyPr/>
          <a:lstStyle/>
          <a:p>
            <a:fld id="{EA499D9A-F8A1-472F-98E4-C0D3ED2BEE43}" type="slidenum">
              <a:rPr lang="en-US" smtClean="0"/>
              <a:t>3</a:t>
            </a:fld>
            <a:endParaRPr lang="en-US"/>
          </a:p>
        </p:txBody>
      </p:sp>
    </p:spTree>
    <p:extLst>
      <p:ext uri="{BB962C8B-B14F-4D97-AF65-F5344CB8AC3E}">
        <p14:creationId xmlns:p14="http://schemas.microsoft.com/office/powerpoint/2010/main" val="133444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Speech Associated with Shame</a:t>
            </a:r>
          </a:p>
          <a:p>
            <a:pPr marL="628650" lvl="1" indent="-171450">
              <a:buFont typeface="Arial" panose="020B0604020202020204" pitchFamily="34" charset="0"/>
              <a:buChar char="•"/>
            </a:pPr>
            <a:r>
              <a:rPr lang="en-US" dirty="0"/>
              <a:t>Wholesome speech is important.</a:t>
            </a:r>
          </a:p>
          <a:p>
            <a:pPr marL="0" indent="0">
              <a:buFont typeface="Arial" panose="020B0604020202020204" pitchFamily="34" charset="0"/>
              <a:buNone/>
            </a:pPr>
            <a:r>
              <a:rPr lang="en-US" b="1" dirty="0"/>
              <a:t>(Ephesians 4:29), </a:t>
            </a:r>
            <a:r>
              <a:rPr lang="en-US" i="1" dirty="0"/>
              <a:t>“Let no corrupt word proceed out of your mouth, but what is good for necessary edification, that it may impart grace to the hearers.”</a:t>
            </a:r>
          </a:p>
          <a:p>
            <a:pPr marL="628650" lvl="1" indent="-171450">
              <a:buFont typeface="Arial" panose="020B0604020202020204" pitchFamily="34" charset="0"/>
              <a:buChar char="•"/>
            </a:pPr>
            <a:r>
              <a:rPr lang="en-US" dirty="0"/>
              <a:t>Certain speaking by women.</a:t>
            </a:r>
          </a:p>
          <a:p>
            <a:pPr marL="0" indent="0">
              <a:buFont typeface="Arial" panose="020B0604020202020204" pitchFamily="34" charset="0"/>
              <a:buNone/>
            </a:pPr>
            <a:r>
              <a:rPr lang="en-US" b="1" dirty="0"/>
              <a:t>(1 Corinthians 14:34-35), </a:t>
            </a:r>
            <a:r>
              <a:rPr lang="en-US" i="1" dirty="0"/>
              <a:t>“Let your women keep silent in the churches, for they are not permitted to speak; but they are to be submissive, as the law also says. </a:t>
            </a:r>
            <a:r>
              <a:rPr lang="en-US" i="1" baseline="30000" dirty="0"/>
              <a:t>35</a:t>
            </a:r>
            <a:r>
              <a:rPr lang="en-US" i="1" dirty="0"/>
              <a:t> And if they want to learn something, let them ask their own husbands at home; </a:t>
            </a:r>
            <a:r>
              <a:rPr lang="en-US" b="1" i="1" dirty="0"/>
              <a:t>for it is shameful for women to speak in church</a:t>
            </a:r>
            <a:r>
              <a:rPr lang="en-US" i="1" dirty="0"/>
              <a:t>.”</a:t>
            </a:r>
          </a:p>
          <a:p>
            <a:pPr marL="628650" lvl="1" indent="-171450">
              <a:buFont typeface="Arial" panose="020B0604020202020204" pitchFamily="34" charset="0"/>
              <a:buChar char="•"/>
            </a:pPr>
            <a:r>
              <a:rPr lang="en-US" dirty="0"/>
              <a:t>Some things shameful to speak of</a:t>
            </a:r>
          </a:p>
          <a:p>
            <a:pPr marL="0" indent="0">
              <a:buFont typeface="Arial" panose="020B0604020202020204" pitchFamily="34" charset="0"/>
              <a:buNone/>
            </a:pPr>
            <a:r>
              <a:rPr lang="en-US" b="1" dirty="0"/>
              <a:t>(Ephesians 5:11-12), </a:t>
            </a:r>
            <a:r>
              <a:rPr lang="en-US" i="1" dirty="0"/>
              <a:t>“And have no fellowship with the unfruitful works of darkness, but rather expose them. </a:t>
            </a:r>
            <a:r>
              <a:rPr lang="en-US" i="1" baseline="30000" dirty="0"/>
              <a:t>12</a:t>
            </a:r>
            <a:r>
              <a:rPr lang="en-US" i="1" dirty="0"/>
              <a:t> For it is shameful even to speak of those things which are done by them in secret.”</a:t>
            </a:r>
          </a:p>
          <a:p>
            <a:pPr marL="1085850" lvl="2" indent="-171450">
              <a:buFont typeface="Arial" panose="020B0604020202020204" pitchFamily="34" charset="0"/>
              <a:buChar char="•"/>
            </a:pPr>
            <a:r>
              <a:rPr lang="en-US" dirty="0"/>
              <a:t>Some words should not used</a:t>
            </a:r>
          </a:p>
          <a:p>
            <a:pPr marL="1085850" lvl="2" indent="-171450">
              <a:buFont typeface="Arial" panose="020B0604020202020204" pitchFamily="34" charset="0"/>
              <a:buChar char="•"/>
            </a:pPr>
            <a:r>
              <a:rPr lang="en-US" dirty="0"/>
              <a:t>Some ideas should not be expressed</a:t>
            </a:r>
          </a:p>
          <a:p>
            <a:pPr marL="0" lvl="0" indent="0">
              <a:buFont typeface="Arial" panose="020B0604020202020204" pitchFamily="34" charset="0"/>
              <a:buNone/>
            </a:pPr>
            <a:r>
              <a:rPr lang="en-US" b="1" dirty="0"/>
              <a:t>(Colossians 3:8-9a), </a:t>
            </a:r>
            <a:r>
              <a:rPr lang="en-US" i="1" dirty="0"/>
              <a:t>“But now you yourselves are to put off all these: anger, wrath, malice, blasphemy, filthy language out of your mouth. </a:t>
            </a:r>
            <a:r>
              <a:rPr lang="en-US" i="1" baseline="30000" dirty="0"/>
              <a:t>9</a:t>
            </a:r>
            <a:r>
              <a:rPr lang="en-US" i="1" dirty="0"/>
              <a:t> Do not lie to one another…”</a:t>
            </a:r>
          </a:p>
        </p:txBody>
      </p:sp>
      <p:sp>
        <p:nvSpPr>
          <p:cNvPr id="4" name="Slide Number Placeholder 3"/>
          <p:cNvSpPr>
            <a:spLocks noGrp="1"/>
          </p:cNvSpPr>
          <p:nvPr>
            <p:ph type="sldNum" sz="quarter" idx="10"/>
          </p:nvPr>
        </p:nvSpPr>
        <p:spPr/>
        <p:txBody>
          <a:bodyPr/>
          <a:lstStyle/>
          <a:p>
            <a:fld id="{EA499D9A-F8A1-472F-98E4-C0D3ED2BEE43}" type="slidenum">
              <a:rPr lang="en-US" smtClean="0"/>
              <a:t>4</a:t>
            </a:fld>
            <a:endParaRPr lang="en-US"/>
          </a:p>
        </p:txBody>
      </p:sp>
    </p:spTree>
    <p:extLst>
      <p:ext uri="{BB962C8B-B14F-4D97-AF65-F5344CB8AC3E}">
        <p14:creationId xmlns:p14="http://schemas.microsoft.com/office/powerpoint/2010/main" val="158023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Appearance Associated with Shame</a:t>
            </a:r>
          </a:p>
          <a:p>
            <a:pPr marL="171450" indent="-171450">
              <a:buFont typeface="Arial" panose="020B0604020202020204" pitchFamily="34" charset="0"/>
              <a:buChar char="•"/>
            </a:pPr>
            <a:r>
              <a:rPr lang="en-US" dirty="0"/>
              <a:t>Hair lengths. </a:t>
            </a:r>
          </a:p>
          <a:p>
            <a:pPr marL="0" indent="0">
              <a:buFont typeface="Arial" panose="020B0604020202020204" pitchFamily="34" charset="0"/>
              <a:buNone/>
            </a:pPr>
            <a:r>
              <a:rPr lang="en-US" b="1" dirty="0"/>
              <a:t>(1 Corinthians 11:6</a:t>
            </a:r>
            <a:r>
              <a:rPr lang="en-US" b="1" i="1" dirty="0"/>
              <a:t>), </a:t>
            </a:r>
            <a:r>
              <a:rPr lang="en-US" i="1" dirty="0"/>
              <a:t>“For if a woman is not covered, let her also be shorn. But if it is shameful for a woman to be shorn or shaved, let her be covered.” </a:t>
            </a:r>
          </a:p>
          <a:p>
            <a:pPr marL="0" indent="0">
              <a:buFont typeface="Arial" panose="020B0604020202020204" pitchFamily="34" charset="0"/>
              <a:buNone/>
            </a:pPr>
            <a:r>
              <a:rPr lang="en-US" b="1" dirty="0"/>
              <a:t>(14-15), </a:t>
            </a:r>
            <a:r>
              <a:rPr lang="en-US" i="1" dirty="0"/>
              <a:t>“Does not even nature itself teach you that if a man has long hair, it is a dishonor to him? </a:t>
            </a:r>
            <a:r>
              <a:rPr lang="en-US" i="1" baseline="30000" dirty="0"/>
              <a:t>15</a:t>
            </a:r>
            <a:r>
              <a:rPr lang="en-US" i="1" dirty="0"/>
              <a:t> But if a woman has long hair, it is a glory to her; for her hair is given to her for a covering.”</a:t>
            </a:r>
          </a:p>
          <a:p>
            <a:pPr marL="171450" indent="-171450">
              <a:buFont typeface="Arial" panose="020B0604020202020204" pitchFamily="34" charset="0"/>
              <a:buChar char="•"/>
            </a:pPr>
            <a:r>
              <a:rPr lang="en-US" dirty="0"/>
              <a:t>Manner of dress. </a:t>
            </a:r>
          </a:p>
          <a:p>
            <a:pPr marL="628650" lvl="1" indent="-171450">
              <a:buFont typeface="Arial" panose="020B0604020202020204" pitchFamily="34" charset="0"/>
              <a:buChar char="•"/>
            </a:pPr>
            <a:r>
              <a:rPr lang="en-US" dirty="0"/>
              <a:t>Should conceal nakedness</a:t>
            </a:r>
          </a:p>
          <a:p>
            <a:pPr marL="0" lvl="0" indent="0">
              <a:buFont typeface="Arial" panose="020B0604020202020204" pitchFamily="34" charset="0"/>
              <a:buNone/>
            </a:pPr>
            <a:r>
              <a:rPr lang="en-US" b="1" dirty="0"/>
              <a:t>(Exodus 28:42), [Aaron &amp; Sons, priestly garb], </a:t>
            </a:r>
            <a:r>
              <a:rPr lang="en-US" i="1" dirty="0"/>
              <a:t>“And you shall make for them linen trousers to cover their nakedness; they shall reach from the waist to the thighs.”</a:t>
            </a:r>
          </a:p>
          <a:p>
            <a:pPr marL="628650" lvl="1" indent="-171450">
              <a:buFont typeface="Arial" panose="020B0604020202020204" pitchFamily="34" charset="0"/>
              <a:buChar char="•"/>
            </a:pPr>
            <a:r>
              <a:rPr lang="en-US" dirty="0"/>
              <a:t>Should not be seductive</a:t>
            </a:r>
          </a:p>
          <a:p>
            <a:pPr marL="0" lvl="0" indent="0">
              <a:buFont typeface="Arial" panose="020B0604020202020204" pitchFamily="34" charset="0"/>
              <a:buNone/>
            </a:pPr>
            <a:r>
              <a:rPr lang="en-US" b="1" dirty="0"/>
              <a:t>(Proverbs 7:10), [A young man, devoid of understanding],</a:t>
            </a:r>
            <a:r>
              <a:rPr lang="en-US" b="1" i="1" dirty="0"/>
              <a:t> </a:t>
            </a:r>
            <a:r>
              <a:rPr lang="en-US" i="1" dirty="0"/>
              <a:t>“And there a woman met him, </a:t>
            </a:r>
            <a:r>
              <a:rPr lang="en-US" b="0" i="1" u="sng" dirty="0"/>
              <a:t>with the attire of a harlot</a:t>
            </a:r>
            <a:r>
              <a:rPr lang="en-US" i="1" dirty="0"/>
              <a:t>, and a crafty heart.”</a:t>
            </a:r>
          </a:p>
          <a:p>
            <a:pPr marL="628650" lvl="1" indent="-171450">
              <a:buFont typeface="Arial" panose="020B0604020202020204" pitchFamily="34" charset="0"/>
              <a:buChar char="•"/>
            </a:pPr>
            <a:r>
              <a:rPr lang="en-US" dirty="0"/>
              <a:t>Should be modest</a:t>
            </a:r>
          </a:p>
          <a:p>
            <a:pPr marL="0" lvl="0" indent="0">
              <a:buFont typeface="Arial" panose="020B0604020202020204" pitchFamily="34" charset="0"/>
              <a:buNone/>
            </a:pPr>
            <a:r>
              <a:rPr lang="en-US" b="1" dirty="0"/>
              <a:t>(1 Timothy 2:9,10), </a:t>
            </a:r>
            <a:r>
              <a:rPr lang="en-US" i="1" dirty="0"/>
              <a:t>“in like manner also, that the women adorn themselves in </a:t>
            </a:r>
            <a:r>
              <a:rPr lang="en-US" i="1" u="sng" dirty="0"/>
              <a:t>modest </a:t>
            </a:r>
            <a:r>
              <a:rPr lang="en-US" i="1" dirty="0"/>
              <a:t>apparel, with </a:t>
            </a:r>
            <a:r>
              <a:rPr lang="en-US" i="1" u="sng" dirty="0"/>
              <a:t>propriety</a:t>
            </a:r>
            <a:r>
              <a:rPr lang="en-US" i="1" dirty="0"/>
              <a:t> and </a:t>
            </a:r>
            <a:r>
              <a:rPr lang="en-US" i="1" u="sng" dirty="0"/>
              <a:t>moderation</a:t>
            </a:r>
            <a:r>
              <a:rPr lang="en-US" i="1" dirty="0"/>
              <a:t>, not with braided hair or gold or pearls or costly clothing, </a:t>
            </a:r>
            <a:r>
              <a:rPr lang="en-US" i="1" baseline="30000" dirty="0"/>
              <a:t>10</a:t>
            </a:r>
            <a:r>
              <a:rPr lang="en-US" i="1" dirty="0"/>
              <a:t> but, which is proper for women professing godliness, with good works.”</a:t>
            </a:r>
          </a:p>
          <a:p>
            <a:pPr marL="0" lvl="0" indent="0">
              <a:buFont typeface="Arial" panose="020B0604020202020204" pitchFamily="34" charset="0"/>
              <a:buNone/>
            </a:pPr>
            <a:r>
              <a:rPr lang="en-US" b="1" dirty="0"/>
              <a:t>MODEST” - “orderly, well-arranged, decent, modest”...”of good behavior (1 Tim. 3:2 KJV)”. (Vines) “PROPRIETY” (NKJV) - “Shamefacedness” (ASV) - “</a:t>
            </a:r>
            <a:r>
              <a:rPr lang="en-US" b="1" dirty="0" err="1"/>
              <a:t>Shamefastness</a:t>
            </a:r>
            <a:r>
              <a:rPr lang="en-US" b="1" dirty="0"/>
              <a:t>”: “that modesty which is ‘fast’ or rooted in the character” - Vines. “MODERATION” (NKJV) - “Sobriety” (KJV): “Habitual </a:t>
            </a:r>
            <a:r>
              <a:rPr lang="en-US" b="1" dirty="0" err="1"/>
              <a:t>innerself</a:t>
            </a:r>
            <a:r>
              <a:rPr lang="en-US" b="1" dirty="0"/>
              <a:t>-government, with it constant rein on the passions and desires ...” (Vines)  </a:t>
            </a:r>
          </a:p>
          <a:p>
            <a:pPr marL="628650" lvl="1" indent="-171450">
              <a:buFont typeface="Arial" panose="020B0604020202020204" pitchFamily="34" charset="0"/>
              <a:buChar char="•"/>
            </a:pPr>
            <a:r>
              <a:rPr lang="en-US" b="0" dirty="0"/>
              <a:t>Should not be stumbling block </a:t>
            </a:r>
            <a:r>
              <a:rPr lang="en-US" b="1" dirty="0"/>
              <a:t>[Sin on part of both] (Matthew 18:6-9)  READ</a:t>
            </a:r>
          </a:p>
        </p:txBody>
      </p:sp>
      <p:sp>
        <p:nvSpPr>
          <p:cNvPr id="4" name="Slide Number Placeholder 3"/>
          <p:cNvSpPr>
            <a:spLocks noGrp="1"/>
          </p:cNvSpPr>
          <p:nvPr>
            <p:ph type="sldNum" sz="quarter" idx="10"/>
          </p:nvPr>
        </p:nvSpPr>
        <p:spPr/>
        <p:txBody>
          <a:bodyPr/>
          <a:lstStyle/>
          <a:p>
            <a:fld id="{EA499D9A-F8A1-472F-98E4-C0D3ED2BEE43}" type="slidenum">
              <a:rPr lang="en-US" smtClean="0"/>
              <a:t>5</a:t>
            </a:fld>
            <a:endParaRPr lang="en-US"/>
          </a:p>
        </p:txBody>
      </p:sp>
    </p:spTree>
    <p:extLst>
      <p:ext uri="{BB962C8B-B14F-4D97-AF65-F5344CB8AC3E}">
        <p14:creationId xmlns:p14="http://schemas.microsoft.com/office/powerpoint/2010/main" val="238082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Conclusion: </a:t>
            </a:r>
          </a:p>
          <a:p>
            <a:pPr marL="0" indent="0">
              <a:buNone/>
            </a:pPr>
            <a:r>
              <a:rPr lang="en-US" dirty="0"/>
              <a:t>A. Christians must not forget how to blush. </a:t>
            </a:r>
          </a:p>
          <a:p>
            <a:pPr marL="0" indent="0">
              <a:buNone/>
            </a:pPr>
            <a:r>
              <a:rPr lang="en-US" dirty="0"/>
              <a:t>B. Parents should teach children proper sense of shame.</a:t>
            </a:r>
          </a:p>
          <a:p>
            <a:pPr marL="0" indent="0">
              <a:buNone/>
            </a:pPr>
            <a:endParaRPr lang="en-US" dirty="0"/>
          </a:p>
          <a:p>
            <a:pPr marL="0" indent="0">
              <a:buNone/>
            </a:pPr>
            <a:r>
              <a:rPr lang="en-US" b="1" dirty="0"/>
              <a:t>(Jeremiah 6:15-16), </a:t>
            </a:r>
            <a:r>
              <a:rPr lang="en-US" i="1" dirty="0"/>
              <a:t>“Were they ashamed when they had committed abomination? No! They were not at all ashamed; Nor did they know how to blush. Therefore they shall fall among those who fall; At the time I punish them, They shall be cast down," says the Lord.</a:t>
            </a:r>
            <a:r>
              <a:rPr lang="en-US" i="1" baseline="30000" dirty="0"/>
              <a:t>16</a:t>
            </a:r>
            <a:r>
              <a:rPr lang="en-US" i="1" dirty="0"/>
              <a:t> Thus says the Lord: "</a:t>
            </a:r>
            <a:r>
              <a:rPr lang="en-US" i="1" u="sng" dirty="0"/>
              <a:t>Stand in the ways and see, And ask for the old paths, where the good way is, And walk in it; Then you will find rest for your souls</a:t>
            </a:r>
            <a:r>
              <a:rPr lang="en-US" i="1" dirty="0"/>
              <a:t>. </a:t>
            </a:r>
            <a:r>
              <a:rPr lang="en-US" b="1" i="1" dirty="0"/>
              <a:t>But they said, 'We will not walk in it. </a:t>
            </a:r>
            <a:r>
              <a:rPr lang="en-US" i="1" dirty="0"/>
              <a:t>‘”</a:t>
            </a:r>
          </a:p>
          <a:p>
            <a:pPr marL="0" indent="0">
              <a:buNone/>
            </a:pPr>
            <a:endParaRPr lang="en-US" i="1" dirty="0"/>
          </a:p>
          <a:p>
            <a:pPr marL="0" indent="0">
              <a:buNone/>
            </a:pPr>
            <a:r>
              <a:rPr lang="en-US" b="1" i="0" dirty="0"/>
              <a:t>Do not be like “THEY”.  Seek the old paths, that you need not be ashamed.</a:t>
            </a:r>
          </a:p>
        </p:txBody>
      </p:sp>
      <p:sp>
        <p:nvSpPr>
          <p:cNvPr id="4" name="Slide Number Placeholder 3"/>
          <p:cNvSpPr>
            <a:spLocks noGrp="1"/>
          </p:cNvSpPr>
          <p:nvPr>
            <p:ph type="sldNum" sz="quarter" idx="10"/>
          </p:nvPr>
        </p:nvSpPr>
        <p:spPr/>
        <p:txBody>
          <a:bodyPr/>
          <a:lstStyle/>
          <a:p>
            <a:fld id="{EA499D9A-F8A1-472F-98E4-C0D3ED2BEE43}" type="slidenum">
              <a:rPr lang="en-US" smtClean="0"/>
              <a:t>6</a:t>
            </a:fld>
            <a:endParaRPr lang="en-US"/>
          </a:p>
        </p:txBody>
      </p:sp>
    </p:spTree>
    <p:extLst>
      <p:ext uri="{BB962C8B-B14F-4D97-AF65-F5344CB8AC3E}">
        <p14:creationId xmlns:p14="http://schemas.microsoft.com/office/powerpoint/2010/main" val="127818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278D-1572-412B-A018-1C41EAE313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2241A8-E38B-4663-B8CB-D64F356E8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F431AD-AF15-4BCA-AFC7-0E59E26360D1}"/>
              </a:ext>
            </a:extLst>
          </p:cNvPr>
          <p:cNvSpPr>
            <a:spLocks noGrp="1"/>
          </p:cNvSpPr>
          <p:nvPr>
            <p:ph type="dt" sz="half" idx="10"/>
          </p:nvPr>
        </p:nvSpPr>
        <p:spPr/>
        <p:txBody>
          <a:bodyPr/>
          <a:lstStyle/>
          <a:p>
            <a:fld id="{02284896-47E1-4D87-8ED9-6D71BD9B3A32}" type="datetimeFigureOut">
              <a:rPr lang="en-US" smtClean="0"/>
              <a:t>6/10/2017</a:t>
            </a:fld>
            <a:endParaRPr lang="en-US"/>
          </a:p>
        </p:txBody>
      </p:sp>
      <p:sp>
        <p:nvSpPr>
          <p:cNvPr id="5" name="Footer Placeholder 4">
            <a:extLst>
              <a:ext uri="{FF2B5EF4-FFF2-40B4-BE49-F238E27FC236}">
                <a16:creationId xmlns:a16="http://schemas.microsoft.com/office/drawing/2014/main" id="{BC92D4F0-35C4-4FCB-8702-51E30DEE5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02CA7-FC9A-4A22-8889-BE0DD066B2C8}"/>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52131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0D96-7701-4DF9-B70C-2C5E107CDC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C92D96-801C-4ADE-896D-91399A9386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F15CB-856D-4526-B210-EA97F8BDBB9C}"/>
              </a:ext>
            </a:extLst>
          </p:cNvPr>
          <p:cNvSpPr>
            <a:spLocks noGrp="1"/>
          </p:cNvSpPr>
          <p:nvPr>
            <p:ph type="dt" sz="half" idx="10"/>
          </p:nvPr>
        </p:nvSpPr>
        <p:spPr/>
        <p:txBody>
          <a:bodyPr/>
          <a:lstStyle/>
          <a:p>
            <a:fld id="{02284896-47E1-4D87-8ED9-6D71BD9B3A32}" type="datetimeFigureOut">
              <a:rPr lang="en-US" smtClean="0"/>
              <a:t>6/10/2017</a:t>
            </a:fld>
            <a:endParaRPr lang="en-US"/>
          </a:p>
        </p:txBody>
      </p:sp>
      <p:sp>
        <p:nvSpPr>
          <p:cNvPr id="5" name="Footer Placeholder 4">
            <a:extLst>
              <a:ext uri="{FF2B5EF4-FFF2-40B4-BE49-F238E27FC236}">
                <a16:creationId xmlns:a16="http://schemas.microsoft.com/office/drawing/2014/main" id="{418AD83A-A79A-44C2-8EC5-93245265D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5FF74-AE87-4935-A572-3F04B7D3CE36}"/>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82572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6FA1C-1A76-4502-A082-EC906ED31A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66A72-ECDC-4438-B932-D55A181DD5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2F128-D722-400C-A9FE-13865E957E41}"/>
              </a:ext>
            </a:extLst>
          </p:cNvPr>
          <p:cNvSpPr>
            <a:spLocks noGrp="1"/>
          </p:cNvSpPr>
          <p:nvPr>
            <p:ph type="dt" sz="half" idx="10"/>
          </p:nvPr>
        </p:nvSpPr>
        <p:spPr/>
        <p:txBody>
          <a:bodyPr/>
          <a:lstStyle/>
          <a:p>
            <a:fld id="{02284896-47E1-4D87-8ED9-6D71BD9B3A32}" type="datetimeFigureOut">
              <a:rPr lang="en-US" smtClean="0"/>
              <a:t>6/10/2017</a:t>
            </a:fld>
            <a:endParaRPr lang="en-US"/>
          </a:p>
        </p:txBody>
      </p:sp>
      <p:sp>
        <p:nvSpPr>
          <p:cNvPr id="5" name="Footer Placeholder 4">
            <a:extLst>
              <a:ext uri="{FF2B5EF4-FFF2-40B4-BE49-F238E27FC236}">
                <a16:creationId xmlns:a16="http://schemas.microsoft.com/office/drawing/2014/main" id="{1C35F408-CCF1-4161-9B8A-BA86434F3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76D6A-D4AC-4218-8925-DBCF811351C4}"/>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71699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9797-2641-4E8B-878F-741E242BC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688F57-4133-4E52-A2F2-52B7043C84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5A629-3CB2-4D41-BE6B-B74314396549}"/>
              </a:ext>
            </a:extLst>
          </p:cNvPr>
          <p:cNvSpPr>
            <a:spLocks noGrp="1"/>
          </p:cNvSpPr>
          <p:nvPr>
            <p:ph type="dt" sz="half" idx="10"/>
          </p:nvPr>
        </p:nvSpPr>
        <p:spPr/>
        <p:txBody>
          <a:bodyPr/>
          <a:lstStyle/>
          <a:p>
            <a:fld id="{02284896-47E1-4D87-8ED9-6D71BD9B3A32}" type="datetimeFigureOut">
              <a:rPr lang="en-US" smtClean="0"/>
              <a:t>6/10/2017</a:t>
            </a:fld>
            <a:endParaRPr lang="en-US"/>
          </a:p>
        </p:txBody>
      </p:sp>
      <p:sp>
        <p:nvSpPr>
          <p:cNvPr id="5" name="Footer Placeholder 4">
            <a:extLst>
              <a:ext uri="{FF2B5EF4-FFF2-40B4-BE49-F238E27FC236}">
                <a16:creationId xmlns:a16="http://schemas.microsoft.com/office/drawing/2014/main" id="{E30CC7B6-EB14-4870-B83B-3815C5576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F19D7-D37B-45DD-B998-7393031D5D2B}"/>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20746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68B5-53A3-4D51-ACF3-4492C47CB1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335EEB-3E24-4B5B-AD43-E02566C79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9CBC79-8285-4010-B33C-CC0739444163}"/>
              </a:ext>
            </a:extLst>
          </p:cNvPr>
          <p:cNvSpPr>
            <a:spLocks noGrp="1"/>
          </p:cNvSpPr>
          <p:nvPr>
            <p:ph type="dt" sz="half" idx="10"/>
          </p:nvPr>
        </p:nvSpPr>
        <p:spPr/>
        <p:txBody>
          <a:bodyPr/>
          <a:lstStyle/>
          <a:p>
            <a:fld id="{02284896-47E1-4D87-8ED9-6D71BD9B3A32}" type="datetimeFigureOut">
              <a:rPr lang="en-US" smtClean="0"/>
              <a:t>6/10/2017</a:t>
            </a:fld>
            <a:endParaRPr lang="en-US"/>
          </a:p>
        </p:txBody>
      </p:sp>
      <p:sp>
        <p:nvSpPr>
          <p:cNvPr id="5" name="Footer Placeholder 4">
            <a:extLst>
              <a:ext uri="{FF2B5EF4-FFF2-40B4-BE49-F238E27FC236}">
                <a16:creationId xmlns:a16="http://schemas.microsoft.com/office/drawing/2014/main" id="{9CA76779-7E6F-4917-BD99-C3FBB5CA4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21AB9-12E8-4E06-9C7C-5769C3797C47}"/>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428692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057B-6DD7-42B0-808D-C9B5E6DF8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7180F-DF7F-4946-8EF3-D1D9834FCC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92D81-4218-4854-B5F8-6C1D84B0E8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33E530-634E-4EF5-99B9-2A3CE3ED0014}"/>
              </a:ext>
            </a:extLst>
          </p:cNvPr>
          <p:cNvSpPr>
            <a:spLocks noGrp="1"/>
          </p:cNvSpPr>
          <p:nvPr>
            <p:ph type="dt" sz="half" idx="10"/>
          </p:nvPr>
        </p:nvSpPr>
        <p:spPr/>
        <p:txBody>
          <a:bodyPr/>
          <a:lstStyle/>
          <a:p>
            <a:fld id="{02284896-47E1-4D87-8ED9-6D71BD9B3A32}" type="datetimeFigureOut">
              <a:rPr lang="en-US" smtClean="0"/>
              <a:t>6/10/2017</a:t>
            </a:fld>
            <a:endParaRPr lang="en-US"/>
          </a:p>
        </p:txBody>
      </p:sp>
      <p:sp>
        <p:nvSpPr>
          <p:cNvPr id="6" name="Footer Placeholder 5">
            <a:extLst>
              <a:ext uri="{FF2B5EF4-FFF2-40B4-BE49-F238E27FC236}">
                <a16:creationId xmlns:a16="http://schemas.microsoft.com/office/drawing/2014/main" id="{3B9966CC-6505-4F09-9998-70971D1A5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46C06-E1F9-4FC4-A75D-318FB3D2C843}"/>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233266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8123-8CC4-4CC6-AAEF-FAFAF0027E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0A3BBB-E769-483C-957A-D9A8B9399B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FBC448-8A42-4A1B-B899-904E1E89CB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CBFEB5-7288-4BB5-9D03-87B00B785A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8602C3-1352-4E7F-A7A4-59DD1E1491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F3EEE-61B3-43C2-8268-6F1064B86647}"/>
              </a:ext>
            </a:extLst>
          </p:cNvPr>
          <p:cNvSpPr>
            <a:spLocks noGrp="1"/>
          </p:cNvSpPr>
          <p:nvPr>
            <p:ph type="dt" sz="half" idx="10"/>
          </p:nvPr>
        </p:nvSpPr>
        <p:spPr/>
        <p:txBody>
          <a:bodyPr/>
          <a:lstStyle/>
          <a:p>
            <a:fld id="{02284896-47E1-4D87-8ED9-6D71BD9B3A32}" type="datetimeFigureOut">
              <a:rPr lang="en-US" smtClean="0"/>
              <a:t>6/10/2017</a:t>
            </a:fld>
            <a:endParaRPr lang="en-US"/>
          </a:p>
        </p:txBody>
      </p:sp>
      <p:sp>
        <p:nvSpPr>
          <p:cNvPr id="8" name="Footer Placeholder 7">
            <a:extLst>
              <a:ext uri="{FF2B5EF4-FFF2-40B4-BE49-F238E27FC236}">
                <a16:creationId xmlns:a16="http://schemas.microsoft.com/office/drawing/2014/main" id="{C6FDD84C-03B5-4426-8AB3-A13DEA9C89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DC754F-9A78-43C0-A23C-E5FB2BE2F1AD}"/>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74656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CC2D-4375-4021-9804-66634F8649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0196E6-BD67-4904-85EC-BE8A21CD5B62}"/>
              </a:ext>
            </a:extLst>
          </p:cNvPr>
          <p:cNvSpPr>
            <a:spLocks noGrp="1"/>
          </p:cNvSpPr>
          <p:nvPr>
            <p:ph type="dt" sz="half" idx="10"/>
          </p:nvPr>
        </p:nvSpPr>
        <p:spPr/>
        <p:txBody>
          <a:bodyPr/>
          <a:lstStyle/>
          <a:p>
            <a:fld id="{02284896-47E1-4D87-8ED9-6D71BD9B3A32}" type="datetimeFigureOut">
              <a:rPr lang="en-US" smtClean="0"/>
              <a:t>6/10/2017</a:t>
            </a:fld>
            <a:endParaRPr lang="en-US"/>
          </a:p>
        </p:txBody>
      </p:sp>
      <p:sp>
        <p:nvSpPr>
          <p:cNvPr id="4" name="Footer Placeholder 3">
            <a:extLst>
              <a:ext uri="{FF2B5EF4-FFF2-40B4-BE49-F238E27FC236}">
                <a16:creationId xmlns:a16="http://schemas.microsoft.com/office/drawing/2014/main" id="{582A7486-3274-4FFE-860F-1C4DBF5346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4FDD9-E78B-4893-A75E-E070CF091068}"/>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57603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937FF-6238-48ED-BDDC-6E4AD5998AE6}"/>
              </a:ext>
            </a:extLst>
          </p:cNvPr>
          <p:cNvSpPr>
            <a:spLocks noGrp="1"/>
          </p:cNvSpPr>
          <p:nvPr>
            <p:ph type="dt" sz="half" idx="10"/>
          </p:nvPr>
        </p:nvSpPr>
        <p:spPr/>
        <p:txBody>
          <a:bodyPr/>
          <a:lstStyle/>
          <a:p>
            <a:fld id="{02284896-47E1-4D87-8ED9-6D71BD9B3A32}" type="datetimeFigureOut">
              <a:rPr lang="en-US" smtClean="0"/>
              <a:t>6/10/2017</a:t>
            </a:fld>
            <a:endParaRPr lang="en-US"/>
          </a:p>
        </p:txBody>
      </p:sp>
      <p:sp>
        <p:nvSpPr>
          <p:cNvPr id="3" name="Footer Placeholder 2">
            <a:extLst>
              <a:ext uri="{FF2B5EF4-FFF2-40B4-BE49-F238E27FC236}">
                <a16:creationId xmlns:a16="http://schemas.microsoft.com/office/drawing/2014/main" id="{DD7F670D-D628-4E48-A90D-A7E1FCF2E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3C4C44-EB35-4DDA-9FF9-4D9D32418CE0}"/>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233848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59B5-6319-4A75-95CB-F71E61B404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38C92C-D376-4AFA-93D1-F1E95B990B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BAC788-9C74-4CBB-99EB-4C1F19816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62717F-82B8-4184-B37A-AB40960DB57D}"/>
              </a:ext>
            </a:extLst>
          </p:cNvPr>
          <p:cNvSpPr>
            <a:spLocks noGrp="1"/>
          </p:cNvSpPr>
          <p:nvPr>
            <p:ph type="dt" sz="half" idx="10"/>
          </p:nvPr>
        </p:nvSpPr>
        <p:spPr/>
        <p:txBody>
          <a:bodyPr/>
          <a:lstStyle/>
          <a:p>
            <a:fld id="{02284896-47E1-4D87-8ED9-6D71BD9B3A32}" type="datetimeFigureOut">
              <a:rPr lang="en-US" smtClean="0"/>
              <a:t>6/10/2017</a:t>
            </a:fld>
            <a:endParaRPr lang="en-US"/>
          </a:p>
        </p:txBody>
      </p:sp>
      <p:sp>
        <p:nvSpPr>
          <p:cNvPr id="6" name="Footer Placeholder 5">
            <a:extLst>
              <a:ext uri="{FF2B5EF4-FFF2-40B4-BE49-F238E27FC236}">
                <a16:creationId xmlns:a16="http://schemas.microsoft.com/office/drawing/2014/main" id="{9C12EAED-BBBA-4676-8432-167F28FDC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699CA-4BFE-454F-9865-13E148183290}"/>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282061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9F9B-95F3-43FB-B473-778F141B3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F43DA2-1A6B-4D6E-A533-5A49D8C3AF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54E9F6-1FDA-432F-82A9-80D4EABAF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4FFEC9-54F5-4AB0-BFBB-52DC6064B35D}"/>
              </a:ext>
            </a:extLst>
          </p:cNvPr>
          <p:cNvSpPr>
            <a:spLocks noGrp="1"/>
          </p:cNvSpPr>
          <p:nvPr>
            <p:ph type="dt" sz="half" idx="10"/>
          </p:nvPr>
        </p:nvSpPr>
        <p:spPr/>
        <p:txBody>
          <a:bodyPr/>
          <a:lstStyle/>
          <a:p>
            <a:fld id="{02284896-47E1-4D87-8ED9-6D71BD9B3A32}" type="datetimeFigureOut">
              <a:rPr lang="en-US" smtClean="0"/>
              <a:t>6/10/2017</a:t>
            </a:fld>
            <a:endParaRPr lang="en-US"/>
          </a:p>
        </p:txBody>
      </p:sp>
      <p:sp>
        <p:nvSpPr>
          <p:cNvPr id="6" name="Footer Placeholder 5">
            <a:extLst>
              <a:ext uri="{FF2B5EF4-FFF2-40B4-BE49-F238E27FC236}">
                <a16:creationId xmlns:a16="http://schemas.microsoft.com/office/drawing/2014/main" id="{A55277F8-CAEA-4D79-B1C1-E73FA1CBE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D404D-D7BE-4FED-831F-7E14DDAEC2CB}"/>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78434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7000">
              <a:srgbClr val="98795C"/>
            </a:gs>
            <a:gs pos="65000">
              <a:srgbClr val="413023">
                <a:alpha val="80000"/>
              </a:srgbClr>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0CCA81-55F6-4685-B608-F1AD700F28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AD627D-9E7E-440E-B51E-B174D84D3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34FE1-992F-4B61-A6D1-9C2F8B8CE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84896-47E1-4D87-8ED9-6D71BD9B3A32}" type="datetimeFigureOut">
              <a:rPr lang="en-US" smtClean="0"/>
              <a:t>6/10/2017</a:t>
            </a:fld>
            <a:endParaRPr lang="en-US"/>
          </a:p>
        </p:txBody>
      </p:sp>
      <p:sp>
        <p:nvSpPr>
          <p:cNvPr id="5" name="Footer Placeholder 4">
            <a:extLst>
              <a:ext uri="{FF2B5EF4-FFF2-40B4-BE49-F238E27FC236}">
                <a16:creationId xmlns:a16="http://schemas.microsoft.com/office/drawing/2014/main" id="{12E7FC93-20A3-4F7B-80F3-E4466543C8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C301AC-1538-46E0-8923-9A28BC7C9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C449E-6BA7-4FA8-95B5-678C60848C54}" type="slidenum">
              <a:rPr lang="en-US" smtClean="0"/>
              <a:t>‹#›</a:t>
            </a:fld>
            <a:endParaRPr lang="en-US"/>
          </a:p>
        </p:txBody>
      </p:sp>
    </p:spTree>
    <p:extLst>
      <p:ext uri="{BB962C8B-B14F-4D97-AF65-F5344CB8AC3E}">
        <p14:creationId xmlns:p14="http://schemas.microsoft.com/office/powerpoint/2010/main" val="1202477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80D3BE-13BE-49BC-9051-BAE85C924678}"/>
              </a:ext>
            </a:extLst>
          </p:cNvPr>
          <p:cNvPicPr>
            <a:picLocks noChangeAspect="1"/>
          </p:cNvPicPr>
          <p:nvPr/>
        </p:nvPicPr>
        <p:blipFill>
          <a:blip r:embed="rId3"/>
          <a:stretch>
            <a:fillRect/>
          </a:stretch>
        </p:blipFill>
        <p:spPr>
          <a:xfrm>
            <a:off x="-1" y="0"/>
            <a:ext cx="12327467" cy="6919546"/>
          </a:xfrm>
          <a:prstGeom prst="rect">
            <a:avLst/>
          </a:prstGeom>
        </p:spPr>
      </p:pic>
      <p:sp>
        <p:nvSpPr>
          <p:cNvPr id="6" name="TextBox 5">
            <a:extLst>
              <a:ext uri="{FF2B5EF4-FFF2-40B4-BE49-F238E27FC236}">
                <a16:creationId xmlns:a16="http://schemas.microsoft.com/office/drawing/2014/main" id="{CE2D8BFB-CECD-4966-82A7-05CBDDC942D3}"/>
              </a:ext>
            </a:extLst>
          </p:cNvPr>
          <p:cNvSpPr txBox="1"/>
          <p:nvPr/>
        </p:nvSpPr>
        <p:spPr>
          <a:xfrm>
            <a:off x="471055" y="395547"/>
            <a:ext cx="4114800" cy="6186309"/>
          </a:xfrm>
          <a:prstGeom prst="rect">
            <a:avLst/>
          </a:prstGeom>
          <a:solidFill>
            <a:srgbClr val="B6A588">
              <a:alpha val="60000"/>
            </a:srgbClr>
          </a:solidFill>
          <a:ln w="25400">
            <a:solidFill>
              <a:srgbClr val="98795C"/>
            </a:solidFill>
          </a:ln>
        </p:spPr>
        <p:txBody>
          <a:bodyPr wrap="square" rtlCol="0">
            <a:spAutoFit/>
          </a:bodyPr>
          <a:lstStyle/>
          <a:p>
            <a:pPr algn="ctr"/>
            <a:r>
              <a:rPr lang="en-US" sz="6000" dirty="0">
                <a:effectLst>
                  <a:outerShdw blurRad="50800" dist="38100" dir="5400000" algn="t" rotWithShape="0">
                    <a:schemeClr val="bg1">
                      <a:alpha val="40000"/>
                    </a:schemeClr>
                  </a:outerShdw>
                </a:effectLst>
                <a:latin typeface="Flat Earth Scribe" panose="020B0603050302020204" pitchFamily="34" charset="0"/>
              </a:rPr>
              <a:t>Do We</a:t>
            </a:r>
            <a:br>
              <a:rPr lang="en-US" sz="6000" dirty="0">
                <a:effectLst>
                  <a:outerShdw blurRad="50800" dist="38100" dir="5400000" algn="t" rotWithShape="0">
                    <a:schemeClr val="bg1">
                      <a:alpha val="40000"/>
                    </a:schemeClr>
                  </a:outerShdw>
                </a:effectLst>
                <a:latin typeface="Flat Earth Scribe" panose="020B0603050302020204" pitchFamily="34" charset="0"/>
              </a:rPr>
            </a:br>
            <a:r>
              <a:rPr lang="en-US" sz="6000" dirty="0">
                <a:effectLst>
                  <a:outerShdw blurRad="50800" dist="38100" dir="5400000" algn="t" rotWithShape="0">
                    <a:schemeClr val="bg1">
                      <a:alpha val="40000"/>
                    </a:schemeClr>
                  </a:outerShdw>
                </a:effectLst>
                <a:latin typeface="Flat Earth Scribe" panose="020B0603050302020204" pitchFamily="34" charset="0"/>
              </a:rPr>
              <a:t>Know</a:t>
            </a:r>
            <a:br>
              <a:rPr lang="en-US" sz="6000" dirty="0">
                <a:effectLst>
                  <a:outerShdw blurRad="50800" dist="38100" dir="5400000" algn="t" rotWithShape="0">
                    <a:schemeClr val="bg1">
                      <a:alpha val="40000"/>
                    </a:schemeClr>
                  </a:outerShdw>
                </a:effectLst>
                <a:latin typeface="Flat Earth Scribe" panose="020B0603050302020204" pitchFamily="34" charset="0"/>
              </a:rPr>
            </a:br>
            <a:r>
              <a:rPr lang="en-US" sz="6000" dirty="0">
                <a:effectLst>
                  <a:outerShdw blurRad="50800" dist="38100" dir="5400000" algn="t" rotWithShape="0">
                    <a:schemeClr val="bg1">
                      <a:alpha val="40000"/>
                    </a:schemeClr>
                  </a:outerShdw>
                </a:effectLst>
                <a:latin typeface="Flat Earth Scribe" panose="020B0603050302020204" pitchFamily="34" charset="0"/>
              </a:rPr>
              <a:t>How to</a:t>
            </a:r>
            <a:br>
              <a:rPr lang="en-US" sz="6000" dirty="0">
                <a:effectLst>
                  <a:outerShdw blurRad="50800" dist="38100" dir="5400000" algn="t" rotWithShape="0">
                    <a:schemeClr val="bg1">
                      <a:alpha val="40000"/>
                    </a:schemeClr>
                  </a:outerShdw>
                </a:effectLst>
                <a:latin typeface="Flat Earth Scribe" panose="020B0603050302020204" pitchFamily="34" charset="0"/>
              </a:rPr>
            </a:br>
            <a:r>
              <a:rPr lang="en-US" sz="6000" dirty="0">
                <a:effectLst>
                  <a:outerShdw blurRad="50800" dist="38100" dir="5400000" algn="t" rotWithShape="0">
                    <a:schemeClr val="bg1">
                      <a:alpha val="40000"/>
                    </a:schemeClr>
                  </a:outerShdw>
                </a:effectLst>
                <a:latin typeface="Flat Earth Scribe" panose="020B0603050302020204" pitchFamily="34" charset="0"/>
              </a:rPr>
              <a:t>BLUSH?</a:t>
            </a:r>
          </a:p>
          <a:p>
            <a:endParaRPr lang="en-US" sz="2400" dirty="0">
              <a:latin typeface="Cooper Black" panose="0208090404030B020404" pitchFamily="18" charset="0"/>
            </a:endParaRPr>
          </a:p>
          <a:p>
            <a:pPr algn="ctr"/>
            <a:r>
              <a:rPr lang="en-US" sz="4400" b="1" dirty="0"/>
              <a:t>Jeremiah</a:t>
            </a:r>
          </a:p>
          <a:p>
            <a:pPr algn="ctr"/>
            <a:r>
              <a:rPr lang="en-US" sz="4400" b="1" dirty="0"/>
              <a:t>6:11-15</a:t>
            </a:r>
          </a:p>
          <a:p>
            <a:pPr algn="ctr"/>
            <a:r>
              <a:rPr lang="en-US" sz="4400" b="1" dirty="0"/>
              <a:t>8:8-12</a:t>
            </a:r>
          </a:p>
        </p:txBody>
      </p:sp>
    </p:spTree>
    <p:extLst>
      <p:ext uri="{BB962C8B-B14F-4D97-AF65-F5344CB8AC3E}">
        <p14:creationId xmlns:p14="http://schemas.microsoft.com/office/powerpoint/2010/main" val="113542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C3905-6E53-4EFF-9327-25C0EFEA7CB3}"/>
              </a:ext>
            </a:extLst>
          </p:cNvPr>
          <p:cNvPicPr>
            <a:picLocks noChangeAspect="1"/>
          </p:cNvPicPr>
          <p:nvPr/>
        </p:nvPicPr>
        <p:blipFill>
          <a:blip r:embed="rId3"/>
          <a:stretch>
            <a:fillRect/>
          </a:stretch>
        </p:blipFill>
        <p:spPr>
          <a:xfrm>
            <a:off x="8420100" y="3084597"/>
            <a:ext cx="3375147" cy="3267421"/>
          </a:xfrm>
          <a:prstGeom prst="rect">
            <a:avLst/>
          </a:prstGeom>
          <a:ln w="28575">
            <a:solidFill>
              <a:srgbClr val="98795C"/>
            </a:solidFill>
          </a:ln>
        </p:spPr>
      </p:pic>
      <p:sp>
        <p:nvSpPr>
          <p:cNvPr id="2" name="Title 1">
            <a:extLst>
              <a:ext uri="{FF2B5EF4-FFF2-40B4-BE49-F238E27FC236}">
                <a16:creationId xmlns:a16="http://schemas.microsoft.com/office/drawing/2014/main" id="{69FC9258-7C2B-479C-80B2-074E6F7BE3DB}"/>
              </a:ext>
            </a:extLst>
          </p:cNvPr>
          <p:cNvSpPr>
            <a:spLocks noGrp="1"/>
          </p:cNvSpPr>
          <p:nvPr>
            <p:ph type="title"/>
          </p:nvPr>
        </p:nvSpPr>
        <p:spPr>
          <a:xfrm>
            <a:off x="476250" y="243205"/>
            <a:ext cx="11207750" cy="1325563"/>
          </a:xfrm>
        </p:spPr>
        <p:txBody>
          <a:bodyPr>
            <a:normAutofit/>
          </a:bodyPr>
          <a:lstStyle/>
          <a:p>
            <a:pPr algn="ctr"/>
            <a:r>
              <a:rPr lang="en-US" sz="5200" dirty="0">
                <a:solidFill>
                  <a:schemeClr val="bg1"/>
                </a:solidFill>
                <a:effectLst>
                  <a:outerShdw blurRad="38100" dist="38100" dir="2700000" algn="tl">
                    <a:srgbClr val="000000">
                      <a:alpha val="43137"/>
                    </a:srgbClr>
                  </a:outerShdw>
                </a:effectLst>
                <a:latin typeface="Bernard MT Condensed" panose="02050806060905020404" pitchFamily="18" charset="0"/>
              </a:rPr>
              <a:t>Good people need to know how to blush!</a:t>
            </a:r>
          </a:p>
        </p:txBody>
      </p:sp>
      <p:sp>
        <p:nvSpPr>
          <p:cNvPr id="3" name="Content Placeholder 2">
            <a:extLst>
              <a:ext uri="{FF2B5EF4-FFF2-40B4-BE49-F238E27FC236}">
                <a16:creationId xmlns:a16="http://schemas.microsoft.com/office/drawing/2014/main" id="{65509414-C29D-4700-BFF2-67A7945F14D5}"/>
              </a:ext>
            </a:extLst>
          </p:cNvPr>
          <p:cNvSpPr>
            <a:spLocks noGrp="1"/>
          </p:cNvSpPr>
          <p:nvPr>
            <p:ph idx="1"/>
          </p:nvPr>
        </p:nvSpPr>
        <p:spPr>
          <a:xfrm>
            <a:off x="476250" y="1825625"/>
            <a:ext cx="11207750" cy="4351338"/>
          </a:xfrm>
        </p:spPr>
        <p:txBody>
          <a:bodyPr>
            <a:normAutofit/>
          </a:bodyPr>
          <a:lstStyle/>
          <a:p>
            <a:pPr marL="0" indent="0" algn="ctr">
              <a:buNone/>
            </a:pPr>
            <a:r>
              <a:rPr lang="en-US" sz="5400" b="1" dirty="0">
                <a:solidFill>
                  <a:schemeClr val="bg1"/>
                </a:solidFill>
                <a:effectLst>
                  <a:outerShdw blurRad="38100" dist="38100" dir="2700000" algn="tl">
                    <a:srgbClr val="000000">
                      <a:alpha val="43137"/>
                    </a:srgbClr>
                  </a:outerShdw>
                </a:effectLst>
              </a:rPr>
              <a:t>An active sense of shame!</a:t>
            </a:r>
          </a:p>
          <a:p>
            <a:pPr marL="406400" indent="-406400" algn="ctr">
              <a:buNone/>
            </a:pPr>
            <a:endParaRPr lang="en-US" dirty="0"/>
          </a:p>
          <a:p>
            <a:pPr marL="406400" indent="-406400"/>
            <a:r>
              <a:rPr lang="en-US" sz="4400" b="1" dirty="0">
                <a:effectLst>
                  <a:outerShdw blurRad="50800" dist="38100" dir="2700000" algn="tl" rotWithShape="0">
                    <a:schemeClr val="bg1">
                      <a:alpha val="40000"/>
                    </a:schemeClr>
                  </a:outerShdw>
                </a:effectLst>
              </a:rPr>
              <a:t>To protect us in a world of sin                 </a:t>
            </a:r>
            <a:r>
              <a:rPr lang="en-US" sz="4400" dirty="0">
                <a:effectLst>
                  <a:outerShdw blurRad="50800" dist="38100" dir="2700000" algn="tl" rotWithShape="0">
                    <a:schemeClr val="bg1">
                      <a:alpha val="40000"/>
                    </a:schemeClr>
                  </a:outerShdw>
                </a:effectLst>
              </a:rPr>
              <a:t>(Genesis 2:25; 3:9-11, 21)</a:t>
            </a:r>
          </a:p>
          <a:p>
            <a:pPr marL="406400" indent="-406400"/>
            <a:r>
              <a:rPr lang="en-US" sz="4400" b="1" dirty="0">
                <a:effectLst>
                  <a:outerShdw blurRad="50800" dist="38100" dir="2700000" algn="tl" rotWithShape="0">
                    <a:schemeClr val="bg1">
                      <a:alpha val="40000"/>
                    </a:schemeClr>
                  </a:outerShdw>
                </a:effectLst>
              </a:rPr>
              <a:t>To draw us back when we fall                              </a:t>
            </a:r>
            <a:r>
              <a:rPr lang="en-US" sz="4400" dirty="0">
                <a:effectLst>
                  <a:outerShdw blurRad="50800" dist="38100" dir="2700000" algn="tl" rotWithShape="0">
                    <a:schemeClr val="bg1">
                      <a:alpha val="40000"/>
                    </a:schemeClr>
                  </a:outerShdw>
                </a:effectLst>
              </a:rPr>
              <a:t>(2 Thessalonians 3:14)</a:t>
            </a:r>
          </a:p>
        </p:txBody>
      </p:sp>
    </p:spTree>
    <p:extLst>
      <p:ext uri="{BB962C8B-B14F-4D97-AF65-F5344CB8AC3E}">
        <p14:creationId xmlns:p14="http://schemas.microsoft.com/office/powerpoint/2010/main" val="263786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C3905-6E53-4EFF-9327-25C0EFEA7CB3}"/>
              </a:ext>
            </a:extLst>
          </p:cNvPr>
          <p:cNvPicPr>
            <a:picLocks noChangeAspect="1"/>
          </p:cNvPicPr>
          <p:nvPr/>
        </p:nvPicPr>
        <p:blipFill>
          <a:blip r:embed="rId3"/>
          <a:stretch>
            <a:fillRect/>
          </a:stretch>
        </p:blipFill>
        <p:spPr>
          <a:xfrm>
            <a:off x="8420100" y="3084597"/>
            <a:ext cx="3375147" cy="3267421"/>
          </a:xfrm>
          <a:prstGeom prst="rect">
            <a:avLst/>
          </a:prstGeom>
          <a:ln w="28575">
            <a:solidFill>
              <a:srgbClr val="98795C"/>
            </a:solidFill>
          </a:ln>
        </p:spPr>
      </p:pic>
      <p:sp>
        <p:nvSpPr>
          <p:cNvPr id="2" name="Title 1">
            <a:extLst>
              <a:ext uri="{FF2B5EF4-FFF2-40B4-BE49-F238E27FC236}">
                <a16:creationId xmlns:a16="http://schemas.microsoft.com/office/drawing/2014/main" id="{69FC9258-7C2B-479C-80B2-074E6F7BE3DB}"/>
              </a:ext>
            </a:extLst>
          </p:cNvPr>
          <p:cNvSpPr>
            <a:spLocks noGrp="1"/>
          </p:cNvSpPr>
          <p:nvPr>
            <p:ph type="title"/>
          </p:nvPr>
        </p:nvSpPr>
        <p:spPr>
          <a:xfrm>
            <a:off x="476250" y="243205"/>
            <a:ext cx="11207750" cy="1951355"/>
          </a:xfrm>
        </p:spPr>
        <p:txBody>
          <a:bodyPr>
            <a:normAutofit/>
          </a:bodyPr>
          <a:lstStyle/>
          <a:p>
            <a:pPr algn="ctr"/>
            <a:r>
              <a:rPr lang="en-US" sz="6000" dirty="0">
                <a:solidFill>
                  <a:schemeClr val="bg1"/>
                </a:solidFill>
                <a:effectLst>
                  <a:outerShdw blurRad="38100" dist="38100" dir="2700000" algn="tl">
                    <a:srgbClr val="000000">
                      <a:alpha val="43137"/>
                    </a:srgbClr>
                  </a:outerShdw>
                </a:effectLst>
                <a:latin typeface="Flat Earth Scribe" panose="020B0603050302020204" pitchFamily="34" charset="0"/>
              </a:rPr>
              <a:t>CONDUCT</a:t>
            </a:r>
            <a:br>
              <a:rPr lang="en-US" sz="4800" dirty="0">
                <a:solidFill>
                  <a:schemeClr val="bg1"/>
                </a:solidFill>
                <a:effectLst>
                  <a:outerShdw blurRad="38100" dist="38100" dir="2700000" algn="tl">
                    <a:srgbClr val="000000">
                      <a:alpha val="43137"/>
                    </a:srgbClr>
                  </a:outerShdw>
                </a:effectLst>
                <a:latin typeface="Flat Earth Scribe" panose="020B0603050302020204" pitchFamily="34" charset="0"/>
              </a:rPr>
            </a:br>
            <a:r>
              <a:rPr lang="en-US" sz="4800" dirty="0">
                <a:solidFill>
                  <a:schemeClr val="bg1"/>
                </a:solidFill>
                <a:effectLst>
                  <a:outerShdw blurRad="38100" dist="38100" dir="2700000" algn="tl">
                    <a:srgbClr val="000000">
                      <a:alpha val="43137"/>
                    </a:srgbClr>
                  </a:outerShdw>
                </a:effectLst>
                <a:latin typeface="Flat Earth Scribe" panose="020B0603050302020204" pitchFamily="34" charset="0"/>
              </a:rPr>
              <a:t>Associated With Shame</a:t>
            </a:r>
          </a:p>
        </p:txBody>
      </p:sp>
      <p:sp>
        <p:nvSpPr>
          <p:cNvPr id="3" name="Content Placeholder 2">
            <a:extLst>
              <a:ext uri="{FF2B5EF4-FFF2-40B4-BE49-F238E27FC236}">
                <a16:creationId xmlns:a16="http://schemas.microsoft.com/office/drawing/2014/main" id="{65509414-C29D-4700-BFF2-67A7945F14D5}"/>
              </a:ext>
            </a:extLst>
          </p:cNvPr>
          <p:cNvSpPr>
            <a:spLocks noGrp="1"/>
          </p:cNvSpPr>
          <p:nvPr>
            <p:ph idx="1"/>
          </p:nvPr>
        </p:nvSpPr>
        <p:spPr>
          <a:xfrm>
            <a:off x="476250" y="2397759"/>
            <a:ext cx="11207750" cy="3474403"/>
          </a:xfrm>
        </p:spPr>
        <p:txBody>
          <a:bodyPr>
            <a:normAutofit/>
          </a:bodyPr>
          <a:lstStyle/>
          <a:p>
            <a:pPr marL="406400" indent="-406400" algn="ctr">
              <a:buNone/>
            </a:pPr>
            <a:endParaRPr lang="en-US" dirty="0"/>
          </a:p>
          <a:p>
            <a:pPr marL="406400" indent="-406400"/>
            <a:r>
              <a:rPr lang="en-US" sz="4400" b="1" dirty="0">
                <a:effectLst>
                  <a:outerShdw blurRad="50800" dist="38100" dir="2700000" algn="tl" rotWithShape="0">
                    <a:schemeClr val="bg1">
                      <a:alpha val="40000"/>
                    </a:schemeClr>
                  </a:outerShdw>
                </a:effectLst>
              </a:rPr>
              <a:t>Deviant Moral Conduct                            </a:t>
            </a:r>
            <a:r>
              <a:rPr lang="en-US" sz="4400" dirty="0">
                <a:effectLst>
                  <a:outerShdw blurRad="50800" dist="38100" dir="2700000" algn="tl" rotWithShape="0">
                    <a:schemeClr val="bg1">
                      <a:alpha val="40000"/>
                    </a:schemeClr>
                  </a:outerShdw>
                </a:effectLst>
              </a:rPr>
              <a:t>(Romans 1:27-32)</a:t>
            </a:r>
          </a:p>
          <a:p>
            <a:pPr marL="406400" indent="-406400"/>
            <a:r>
              <a:rPr lang="en-US" sz="4400" b="1" dirty="0">
                <a:effectLst>
                  <a:outerShdw blurRad="50800" dist="38100" dir="2700000" algn="tl" rotWithShape="0">
                    <a:schemeClr val="bg1">
                      <a:alpha val="40000"/>
                    </a:schemeClr>
                  </a:outerShdw>
                </a:effectLst>
              </a:rPr>
              <a:t>All Unrighteous Conduct                        </a:t>
            </a:r>
            <a:r>
              <a:rPr lang="en-US" sz="4400" dirty="0">
                <a:effectLst>
                  <a:outerShdw blurRad="50800" dist="38100" dir="2700000" algn="tl" rotWithShape="0">
                    <a:schemeClr val="bg1">
                      <a:alpha val="40000"/>
                    </a:schemeClr>
                  </a:outerShdw>
                </a:effectLst>
              </a:rPr>
              <a:t>(Romans 6:20-21)</a:t>
            </a:r>
          </a:p>
        </p:txBody>
      </p:sp>
    </p:spTree>
    <p:extLst>
      <p:ext uri="{BB962C8B-B14F-4D97-AF65-F5344CB8AC3E}">
        <p14:creationId xmlns:p14="http://schemas.microsoft.com/office/powerpoint/2010/main" val="137766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C3905-6E53-4EFF-9327-25C0EFEA7CB3}"/>
              </a:ext>
            </a:extLst>
          </p:cNvPr>
          <p:cNvPicPr>
            <a:picLocks noChangeAspect="1"/>
          </p:cNvPicPr>
          <p:nvPr/>
        </p:nvPicPr>
        <p:blipFill>
          <a:blip r:embed="rId3"/>
          <a:stretch>
            <a:fillRect/>
          </a:stretch>
        </p:blipFill>
        <p:spPr>
          <a:xfrm>
            <a:off x="8420100" y="3084597"/>
            <a:ext cx="3375147" cy="3267421"/>
          </a:xfrm>
          <a:prstGeom prst="rect">
            <a:avLst/>
          </a:prstGeom>
          <a:ln w="28575">
            <a:solidFill>
              <a:srgbClr val="98795C"/>
            </a:solidFill>
          </a:ln>
        </p:spPr>
      </p:pic>
      <p:sp>
        <p:nvSpPr>
          <p:cNvPr id="2" name="Title 1">
            <a:extLst>
              <a:ext uri="{FF2B5EF4-FFF2-40B4-BE49-F238E27FC236}">
                <a16:creationId xmlns:a16="http://schemas.microsoft.com/office/drawing/2014/main" id="{69FC9258-7C2B-479C-80B2-074E6F7BE3DB}"/>
              </a:ext>
            </a:extLst>
          </p:cNvPr>
          <p:cNvSpPr>
            <a:spLocks noGrp="1"/>
          </p:cNvSpPr>
          <p:nvPr>
            <p:ph type="title"/>
          </p:nvPr>
        </p:nvSpPr>
        <p:spPr>
          <a:xfrm>
            <a:off x="476250" y="243205"/>
            <a:ext cx="11207750" cy="1951355"/>
          </a:xfrm>
        </p:spPr>
        <p:txBody>
          <a:bodyPr>
            <a:normAutofit/>
          </a:bodyPr>
          <a:lstStyle/>
          <a:p>
            <a:pPr algn="ctr"/>
            <a:r>
              <a:rPr lang="en-US" sz="6000" dirty="0">
                <a:solidFill>
                  <a:schemeClr val="bg1"/>
                </a:solidFill>
                <a:effectLst>
                  <a:outerShdw blurRad="38100" dist="38100" dir="2700000" algn="tl">
                    <a:srgbClr val="000000">
                      <a:alpha val="43137"/>
                    </a:srgbClr>
                  </a:outerShdw>
                </a:effectLst>
                <a:latin typeface="Flat Earth Scribe" panose="020B0603050302020204" pitchFamily="34" charset="0"/>
              </a:rPr>
              <a:t>SPEECH</a:t>
            </a:r>
            <a:br>
              <a:rPr lang="en-US" sz="4800" dirty="0">
                <a:solidFill>
                  <a:schemeClr val="bg1"/>
                </a:solidFill>
                <a:effectLst>
                  <a:outerShdw blurRad="38100" dist="38100" dir="2700000" algn="tl">
                    <a:srgbClr val="000000">
                      <a:alpha val="43137"/>
                    </a:srgbClr>
                  </a:outerShdw>
                </a:effectLst>
                <a:latin typeface="Flat Earth Scribe" panose="020B0603050302020204" pitchFamily="34" charset="0"/>
              </a:rPr>
            </a:br>
            <a:r>
              <a:rPr lang="en-US" sz="4800" dirty="0">
                <a:solidFill>
                  <a:schemeClr val="bg1"/>
                </a:solidFill>
                <a:effectLst>
                  <a:outerShdw blurRad="38100" dist="38100" dir="2700000" algn="tl">
                    <a:srgbClr val="000000">
                      <a:alpha val="43137"/>
                    </a:srgbClr>
                  </a:outerShdw>
                </a:effectLst>
                <a:latin typeface="Flat Earth Scribe" panose="020B0603050302020204" pitchFamily="34" charset="0"/>
              </a:rPr>
              <a:t>Associated With Shame</a:t>
            </a:r>
          </a:p>
        </p:txBody>
      </p:sp>
      <p:sp>
        <p:nvSpPr>
          <p:cNvPr id="3" name="Content Placeholder 2">
            <a:extLst>
              <a:ext uri="{FF2B5EF4-FFF2-40B4-BE49-F238E27FC236}">
                <a16:creationId xmlns:a16="http://schemas.microsoft.com/office/drawing/2014/main" id="{65509414-C29D-4700-BFF2-67A7945F14D5}"/>
              </a:ext>
            </a:extLst>
          </p:cNvPr>
          <p:cNvSpPr>
            <a:spLocks noGrp="1"/>
          </p:cNvSpPr>
          <p:nvPr>
            <p:ph idx="1"/>
          </p:nvPr>
        </p:nvSpPr>
        <p:spPr>
          <a:xfrm>
            <a:off x="476250" y="2397759"/>
            <a:ext cx="11207750" cy="4104641"/>
          </a:xfrm>
        </p:spPr>
        <p:txBody>
          <a:bodyPr>
            <a:normAutofit/>
          </a:bodyPr>
          <a:lstStyle/>
          <a:p>
            <a:pPr marL="406400" indent="-406400"/>
            <a:r>
              <a:rPr lang="en-US" sz="4400" b="1" dirty="0">
                <a:effectLst>
                  <a:outerShdw blurRad="50800" dist="38100" dir="2700000" algn="tl" rotWithShape="0">
                    <a:schemeClr val="bg1">
                      <a:alpha val="40000"/>
                    </a:schemeClr>
                  </a:outerShdw>
                </a:effectLst>
              </a:rPr>
              <a:t>Wholesome Speech Important                   </a:t>
            </a:r>
            <a:r>
              <a:rPr lang="en-US" sz="4400" dirty="0">
                <a:effectLst>
                  <a:outerShdw blurRad="50800" dist="38100" dir="2700000" algn="tl" rotWithShape="0">
                    <a:schemeClr val="bg1">
                      <a:alpha val="40000"/>
                    </a:schemeClr>
                  </a:outerShdw>
                </a:effectLst>
              </a:rPr>
              <a:t>(Ephesians 4:29)</a:t>
            </a:r>
          </a:p>
          <a:p>
            <a:pPr marL="406400" indent="-406400"/>
            <a:r>
              <a:rPr lang="en-US" sz="4400" b="1" dirty="0">
                <a:effectLst>
                  <a:outerShdw blurRad="50800" dist="38100" dir="2700000" algn="tl" rotWithShape="0">
                    <a:schemeClr val="bg1">
                      <a:alpha val="40000"/>
                    </a:schemeClr>
                  </a:outerShdw>
                </a:effectLst>
              </a:rPr>
              <a:t>Certain Speech by Women                                 </a:t>
            </a:r>
            <a:r>
              <a:rPr lang="en-US" sz="4400" dirty="0">
                <a:effectLst>
                  <a:outerShdw blurRad="50800" dist="38100" dir="2700000" algn="tl" rotWithShape="0">
                    <a:schemeClr val="bg1">
                      <a:alpha val="40000"/>
                    </a:schemeClr>
                  </a:outerShdw>
                </a:effectLst>
              </a:rPr>
              <a:t>(1 Corinthians 14:34-35)</a:t>
            </a:r>
          </a:p>
          <a:p>
            <a:pPr marL="406400" indent="-406400"/>
            <a:r>
              <a:rPr lang="en-US" sz="4400" b="1" dirty="0">
                <a:effectLst>
                  <a:outerShdw blurRad="50800" dist="38100" dir="2700000" algn="tl" rotWithShape="0">
                    <a:schemeClr val="bg1">
                      <a:alpha val="40000"/>
                    </a:schemeClr>
                  </a:outerShdw>
                </a:effectLst>
              </a:rPr>
              <a:t>Unspeakable things                                     </a:t>
            </a:r>
            <a:r>
              <a:rPr lang="en-US" sz="4400" dirty="0">
                <a:effectLst>
                  <a:outerShdw blurRad="50800" dist="38100" dir="2700000" algn="tl" rotWithShape="0">
                    <a:schemeClr val="bg1">
                      <a:alpha val="40000"/>
                    </a:schemeClr>
                  </a:outerShdw>
                </a:effectLst>
              </a:rPr>
              <a:t>(Ephesians 5:11-12)</a:t>
            </a:r>
          </a:p>
        </p:txBody>
      </p:sp>
    </p:spTree>
    <p:extLst>
      <p:ext uri="{BB962C8B-B14F-4D97-AF65-F5344CB8AC3E}">
        <p14:creationId xmlns:p14="http://schemas.microsoft.com/office/powerpoint/2010/main" val="399032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C3905-6E53-4EFF-9327-25C0EFEA7CB3}"/>
              </a:ext>
            </a:extLst>
          </p:cNvPr>
          <p:cNvPicPr>
            <a:picLocks noChangeAspect="1"/>
          </p:cNvPicPr>
          <p:nvPr/>
        </p:nvPicPr>
        <p:blipFill>
          <a:blip r:embed="rId3"/>
          <a:stretch>
            <a:fillRect/>
          </a:stretch>
        </p:blipFill>
        <p:spPr>
          <a:xfrm>
            <a:off x="8420100" y="3084597"/>
            <a:ext cx="3375147" cy="3267421"/>
          </a:xfrm>
          <a:prstGeom prst="rect">
            <a:avLst/>
          </a:prstGeom>
          <a:ln w="28575">
            <a:solidFill>
              <a:srgbClr val="98795C"/>
            </a:solidFill>
          </a:ln>
        </p:spPr>
      </p:pic>
      <p:sp>
        <p:nvSpPr>
          <p:cNvPr id="2" name="Title 1">
            <a:extLst>
              <a:ext uri="{FF2B5EF4-FFF2-40B4-BE49-F238E27FC236}">
                <a16:creationId xmlns:a16="http://schemas.microsoft.com/office/drawing/2014/main" id="{69FC9258-7C2B-479C-80B2-074E6F7BE3DB}"/>
              </a:ext>
            </a:extLst>
          </p:cNvPr>
          <p:cNvSpPr>
            <a:spLocks noGrp="1"/>
          </p:cNvSpPr>
          <p:nvPr>
            <p:ph type="title"/>
          </p:nvPr>
        </p:nvSpPr>
        <p:spPr>
          <a:xfrm>
            <a:off x="476250" y="243205"/>
            <a:ext cx="11207750" cy="1951355"/>
          </a:xfrm>
        </p:spPr>
        <p:txBody>
          <a:bodyPr>
            <a:normAutofit/>
          </a:bodyPr>
          <a:lstStyle/>
          <a:p>
            <a:pPr algn="ctr"/>
            <a:r>
              <a:rPr lang="en-US" sz="6000" dirty="0">
                <a:solidFill>
                  <a:schemeClr val="bg1"/>
                </a:solidFill>
                <a:effectLst>
                  <a:outerShdw blurRad="38100" dist="38100" dir="2700000" algn="tl">
                    <a:srgbClr val="000000">
                      <a:alpha val="43137"/>
                    </a:srgbClr>
                  </a:outerShdw>
                </a:effectLst>
                <a:latin typeface="Flat Earth Scribe" panose="020B0603050302020204" pitchFamily="34" charset="0"/>
              </a:rPr>
              <a:t>APPEARANCE</a:t>
            </a:r>
            <a:br>
              <a:rPr lang="en-US" sz="4800" dirty="0">
                <a:solidFill>
                  <a:schemeClr val="bg1"/>
                </a:solidFill>
                <a:effectLst>
                  <a:outerShdw blurRad="38100" dist="38100" dir="2700000" algn="tl">
                    <a:srgbClr val="000000">
                      <a:alpha val="43137"/>
                    </a:srgbClr>
                  </a:outerShdw>
                </a:effectLst>
                <a:latin typeface="Flat Earth Scribe" panose="020B0603050302020204" pitchFamily="34" charset="0"/>
              </a:rPr>
            </a:br>
            <a:r>
              <a:rPr lang="en-US" sz="4800" dirty="0">
                <a:solidFill>
                  <a:schemeClr val="bg1"/>
                </a:solidFill>
                <a:effectLst>
                  <a:outerShdw blurRad="38100" dist="38100" dir="2700000" algn="tl">
                    <a:srgbClr val="000000">
                      <a:alpha val="43137"/>
                    </a:srgbClr>
                  </a:outerShdw>
                </a:effectLst>
                <a:latin typeface="Flat Earth Scribe" panose="020B0603050302020204" pitchFamily="34" charset="0"/>
              </a:rPr>
              <a:t>Associated With Shame</a:t>
            </a:r>
          </a:p>
        </p:txBody>
      </p:sp>
      <p:sp>
        <p:nvSpPr>
          <p:cNvPr id="3" name="Content Placeholder 2">
            <a:extLst>
              <a:ext uri="{FF2B5EF4-FFF2-40B4-BE49-F238E27FC236}">
                <a16:creationId xmlns:a16="http://schemas.microsoft.com/office/drawing/2014/main" id="{65509414-C29D-4700-BFF2-67A7945F14D5}"/>
              </a:ext>
            </a:extLst>
          </p:cNvPr>
          <p:cNvSpPr>
            <a:spLocks noGrp="1"/>
          </p:cNvSpPr>
          <p:nvPr>
            <p:ph idx="1"/>
          </p:nvPr>
        </p:nvSpPr>
        <p:spPr>
          <a:xfrm>
            <a:off x="476250" y="2743200"/>
            <a:ext cx="11207750" cy="3759200"/>
          </a:xfrm>
        </p:spPr>
        <p:txBody>
          <a:bodyPr>
            <a:normAutofit/>
          </a:bodyPr>
          <a:lstStyle/>
          <a:p>
            <a:pPr marL="406400" indent="-406400"/>
            <a:r>
              <a:rPr lang="en-US" sz="4400" b="1" dirty="0">
                <a:effectLst>
                  <a:outerShdw blurRad="50800" dist="38100" dir="2700000" algn="tl" rotWithShape="0">
                    <a:schemeClr val="bg1">
                      <a:alpha val="40000"/>
                    </a:schemeClr>
                  </a:outerShdw>
                </a:effectLst>
              </a:rPr>
              <a:t>Hair Length                                                                </a:t>
            </a:r>
            <a:r>
              <a:rPr lang="en-US" sz="4400" dirty="0">
                <a:effectLst>
                  <a:outerShdw blurRad="50800" dist="38100" dir="2700000" algn="tl" rotWithShape="0">
                    <a:schemeClr val="bg1">
                      <a:alpha val="40000"/>
                    </a:schemeClr>
                  </a:outerShdw>
                </a:effectLst>
              </a:rPr>
              <a:t>(1 Corinthians 11:6, 14-15)</a:t>
            </a:r>
          </a:p>
          <a:p>
            <a:pPr marL="406400" indent="-406400"/>
            <a:r>
              <a:rPr lang="en-US" sz="4400" b="1" dirty="0">
                <a:effectLst>
                  <a:outerShdw blurRad="50800" dist="38100" dir="2700000" algn="tl" rotWithShape="0">
                    <a:schemeClr val="bg1">
                      <a:alpha val="40000"/>
                    </a:schemeClr>
                  </a:outerShdw>
                </a:effectLst>
              </a:rPr>
              <a:t>Manner of Dress                                         </a:t>
            </a:r>
            <a:r>
              <a:rPr lang="en-US" sz="4400" dirty="0">
                <a:effectLst>
                  <a:outerShdw blurRad="50800" dist="38100" dir="2700000" algn="tl" rotWithShape="0">
                    <a:schemeClr val="bg1">
                      <a:alpha val="40000"/>
                    </a:schemeClr>
                  </a:outerShdw>
                </a:effectLst>
              </a:rPr>
              <a:t>(Exodus 28:42; Proverbs 7:10;                             1 Timothy 2:9-10)</a:t>
            </a:r>
          </a:p>
        </p:txBody>
      </p:sp>
    </p:spTree>
    <p:extLst>
      <p:ext uri="{BB962C8B-B14F-4D97-AF65-F5344CB8AC3E}">
        <p14:creationId xmlns:p14="http://schemas.microsoft.com/office/powerpoint/2010/main" val="125241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80D3BE-13BE-49BC-9051-BAE85C924678}"/>
              </a:ext>
            </a:extLst>
          </p:cNvPr>
          <p:cNvPicPr>
            <a:picLocks noChangeAspect="1"/>
          </p:cNvPicPr>
          <p:nvPr/>
        </p:nvPicPr>
        <p:blipFill>
          <a:blip r:embed="rId3"/>
          <a:stretch>
            <a:fillRect/>
          </a:stretch>
        </p:blipFill>
        <p:spPr>
          <a:xfrm>
            <a:off x="-1" y="0"/>
            <a:ext cx="12327467" cy="6919546"/>
          </a:xfrm>
          <a:prstGeom prst="rect">
            <a:avLst/>
          </a:prstGeom>
        </p:spPr>
      </p:pic>
      <p:sp>
        <p:nvSpPr>
          <p:cNvPr id="6" name="TextBox 5">
            <a:extLst>
              <a:ext uri="{FF2B5EF4-FFF2-40B4-BE49-F238E27FC236}">
                <a16:creationId xmlns:a16="http://schemas.microsoft.com/office/drawing/2014/main" id="{CE2D8BFB-CECD-4966-82A7-05CBDDC942D3}"/>
              </a:ext>
            </a:extLst>
          </p:cNvPr>
          <p:cNvSpPr txBox="1"/>
          <p:nvPr/>
        </p:nvSpPr>
        <p:spPr>
          <a:xfrm>
            <a:off x="471054" y="395547"/>
            <a:ext cx="4263505" cy="6093976"/>
          </a:xfrm>
          <a:prstGeom prst="rect">
            <a:avLst/>
          </a:prstGeom>
          <a:solidFill>
            <a:srgbClr val="B6A588">
              <a:alpha val="60000"/>
            </a:srgbClr>
          </a:solidFill>
          <a:ln w="25400">
            <a:solidFill>
              <a:srgbClr val="98795C"/>
            </a:solidFill>
          </a:ln>
        </p:spPr>
        <p:txBody>
          <a:bodyPr wrap="square" rtlCol="0">
            <a:spAutoFit/>
          </a:bodyPr>
          <a:lstStyle/>
          <a:p>
            <a:pPr algn="ctr"/>
            <a:r>
              <a:rPr lang="en-US" sz="5800" dirty="0">
                <a:effectLst>
                  <a:outerShdw blurRad="50800" dist="38100" dir="5400000" algn="t" rotWithShape="0">
                    <a:schemeClr val="bg1">
                      <a:alpha val="40000"/>
                    </a:schemeClr>
                  </a:outerShdw>
                </a:effectLst>
                <a:latin typeface="Flat Earth Scribe" panose="020B0603050302020204" pitchFamily="34" charset="0"/>
              </a:rPr>
              <a:t>Conclusion</a:t>
            </a:r>
          </a:p>
          <a:p>
            <a:endParaRPr lang="en-US" sz="2400" dirty="0">
              <a:latin typeface="Cooper Black" panose="0208090404030B020404" pitchFamily="18" charset="0"/>
            </a:endParaRPr>
          </a:p>
          <a:p>
            <a:pPr algn="ctr"/>
            <a:r>
              <a:rPr lang="en-US" sz="4400" b="1" dirty="0"/>
              <a:t>Don’t forget</a:t>
            </a:r>
            <a:br>
              <a:rPr lang="en-US" sz="4400" b="1" dirty="0"/>
            </a:br>
            <a:r>
              <a:rPr lang="en-US" sz="4400" b="1" dirty="0"/>
              <a:t>how to blush!</a:t>
            </a:r>
          </a:p>
          <a:p>
            <a:pPr algn="ctr"/>
            <a:endParaRPr lang="en-US" sz="4400" b="1" dirty="0"/>
          </a:p>
          <a:p>
            <a:pPr algn="ctr"/>
            <a:r>
              <a:rPr lang="en-US" sz="4400" b="1" dirty="0"/>
              <a:t>Parents, teach your children a proper sense of shame!</a:t>
            </a:r>
          </a:p>
        </p:txBody>
      </p:sp>
    </p:spTree>
    <p:extLst>
      <p:ext uri="{BB962C8B-B14F-4D97-AF65-F5344CB8AC3E}">
        <p14:creationId xmlns:p14="http://schemas.microsoft.com/office/powerpoint/2010/main" val="379847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TotalTime>
  <Words>1478</Words>
  <Application>Microsoft Office PowerPoint</Application>
  <PresentationFormat>Widescreen</PresentationFormat>
  <Paragraphs>86</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Bernard MT Condensed</vt:lpstr>
      <vt:lpstr>Calibri Light</vt:lpstr>
      <vt:lpstr>Calibri</vt:lpstr>
      <vt:lpstr>Flat Earth Scribe</vt:lpstr>
      <vt:lpstr>Arial</vt:lpstr>
      <vt:lpstr>Cooper Black</vt:lpstr>
      <vt:lpstr>Office Theme</vt:lpstr>
      <vt:lpstr>PowerPoint Presentation</vt:lpstr>
      <vt:lpstr>Good people need to know how to blush!</vt:lpstr>
      <vt:lpstr>CONDUCT Associated With Shame</vt:lpstr>
      <vt:lpstr>SPEECH Associated With Shame</vt:lpstr>
      <vt:lpstr>APPEARANCE Associated With Shame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Cox</dc:creator>
  <cp:lastModifiedBy>Josh Cox</cp:lastModifiedBy>
  <cp:revision>20</cp:revision>
  <dcterms:created xsi:type="dcterms:W3CDTF">2017-06-09T17:48:06Z</dcterms:created>
  <dcterms:modified xsi:type="dcterms:W3CDTF">2017-06-10T20:11:44Z</dcterms:modified>
</cp:coreProperties>
</file>